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Lora"/>
      <p:regular r:id="rId22"/>
      <p:bold r:id="rId23"/>
      <p:italic r:id="rId24"/>
      <p:boldItalic r:id="rId25"/>
    </p:embeddedFont>
    <p:embeddedFont>
      <p:font typeface="Quattrocento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Lora-regular.fntdata"/><Relationship Id="rId21" Type="http://schemas.openxmlformats.org/officeDocument/2006/relationships/slide" Target="slides/slide17.xml"/><Relationship Id="rId24" Type="http://schemas.openxmlformats.org/officeDocument/2006/relationships/font" Target="fonts/Lora-italic.fntdata"/><Relationship Id="rId23" Type="http://schemas.openxmlformats.org/officeDocument/2006/relationships/font" Target="fonts/Lor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QuattrocentoSans-regular.fntdata"/><Relationship Id="rId25" Type="http://schemas.openxmlformats.org/officeDocument/2006/relationships/font" Target="fonts/Lora-boldItalic.fntdata"/><Relationship Id="rId28" Type="http://schemas.openxmlformats.org/officeDocument/2006/relationships/font" Target="fonts/QuattrocentoSans-italic.fntdata"/><Relationship Id="rId27" Type="http://schemas.openxmlformats.org/officeDocument/2006/relationships/font" Target="fonts/QuattrocentoSans-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QuattrocentoSans-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457200" marR="0" rtl="0" algn="l">
              <a:spcBef>
                <a:spcPts val="0"/>
              </a:spcBef>
              <a:buNone/>
              <a:defRPr b="0" i="0" sz="1100" u="none" cap="none" strike="noStrike">
                <a:solidFill>
                  <a:schemeClr val="dk1"/>
                </a:solidFill>
                <a:latin typeface="Arial"/>
                <a:ea typeface="Arial"/>
                <a:cs typeface="Arial"/>
                <a:sym typeface="Arial"/>
              </a:defRPr>
            </a:lvl2pPr>
            <a:lvl3pPr indent="0" lvl="2" marL="914400" marR="0" rtl="0" algn="l">
              <a:spcBef>
                <a:spcPts val="0"/>
              </a:spcBef>
              <a:buNone/>
              <a:defRPr b="0" i="0" sz="1100" u="none" cap="none" strike="noStrike">
                <a:solidFill>
                  <a:schemeClr val="dk1"/>
                </a:solidFill>
                <a:latin typeface="Arial"/>
                <a:ea typeface="Arial"/>
                <a:cs typeface="Arial"/>
                <a:sym typeface="Arial"/>
              </a:defRPr>
            </a:lvl3pPr>
            <a:lvl4pPr indent="0" lvl="3" marL="1371600" marR="0" rtl="0" algn="l">
              <a:spcBef>
                <a:spcPts val="0"/>
              </a:spcBef>
              <a:buNone/>
              <a:defRPr b="0" i="0" sz="1100" u="none" cap="none" strike="noStrike">
                <a:solidFill>
                  <a:schemeClr val="dk1"/>
                </a:solidFill>
                <a:latin typeface="Arial"/>
                <a:ea typeface="Arial"/>
                <a:cs typeface="Arial"/>
                <a:sym typeface="Arial"/>
              </a:defRPr>
            </a:lvl4pPr>
            <a:lvl5pPr indent="0" lvl="4" marL="1828800" marR="0" rtl="0" algn="l">
              <a:spcBef>
                <a:spcPts val="0"/>
              </a:spcBef>
              <a:buNone/>
              <a:defRPr b="0" i="0" sz="1100" u="none" cap="none" strike="noStrike">
                <a:solidFill>
                  <a:schemeClr val="dk1"/>
                </a:solidFill>
                <a:latin typeface="Arial"/>
                <a:ea typeface="Arial"/>
                <a:cs typeface="Arial"/>
                <a:sym typeface="Arial"/>
              </a:defRPr>
            </a:lvl5pPr>
            <a:lvl6pPr indent="0" lvl="5" marL="2286000" marR="0" rtl="0" algn="l">
              <a:spcBef>
                <a:spcPts val="0"/>
              </a:spcBef>
              <a:buNone/>
              <a:defRPr b="0" i="0" sz="1100" u="none" cap="none" strike="noStrike">
                <a:solidFill>
                  <a:schemeClr val="dk1"/>
                </a:solidFill>
                <a:latin typeface="Arial"/>
                <a:ea typeface="Arial"/>
                <a:cs typeface="Arial"/>
                <a:sym typeface="Arial"/>
              </a:defRPr>
            </a:lvl6pPr>
            <a:lvl7pPr indent="0" lvl="6" marL="2743200" marR="0" rtl="0" algn="l">
              <a:spcBef>
                <a:spcPts val="0"/>
              </a:spcBef>
              <a:buNone/>
              <a:defRPr b="0" i="0" sz="1100" u="none" cap="none" strike="noStrike">
                <a:solidFill>
                  <a:schemeClr val="dk1"/>
                </a:solidFill>
                <a:latin typeface="Arial"/>
                <a:ea typeface="Arial"/>
                <a:cs typeface="Arial"/>
                <a:sym typeface="Arial"/>
              </a:defRPr>
            </a:lvl7pPr>
            <a:lvl8pPr indent="0" lvl="7" marL="3200400" marR="0" rtl="0" algn="l">
              <a:spcBef>
                <a:spcPts val="0"/>
              </a:spcBef>
              <a:buNone/>
              <a:defRPr b="0" i="0" sz="1100" u="none" cap="none" strike="noStrike">
                <a:solidFill>
                  <a:schemeClr val="dk1"/>
                </a:solidFill>
                <a:latin typeface="Arial"/>
                <a:ea typeface="Arial"/>
                <a:cs typeface="Arial"/>
                <a:sym typeface="Arial"/>
              </a:defRPr>
            </a:lvl8pPr>
            <a:lvl9pPr indent="0" lvl="8" marL="3657600" marR="0" rtl="0" algn="l">
              <a:spcBef>
                <a:spcPts val="0"/>
              </a:spcBef>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 name="Shape 43"/>
        <p:cNvGrpSpPr/>
        <p:nvPr/>
      </p:nvGrpSpPr>
      <p:grpSpPr>
        <a:xfrm>
          <a:off x="0" y="0"/>
          <a:ext cx="0" cy="0"/>
          <a:chOff x="0" y="0"/>
          <a:chExt cx="0" cy="0"/>
        </a:xfrm>
      </p:grpSpPr>
      <p:sp>
        <p:nvSpPr>
          <p:cNvPr id="44" name="Shape 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 name="Shape 4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 name="Shape 121"/>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a:t>Begin COnrad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4" name="Shape 134"/>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lvl="0" rtl="0" algn="just">
              <a:lnSpc>
                <a:spcPct val="115000"/>
              </a:lnSpc>
              <a:spcBef>
                <a:spcPts val="0"/>
              </a:spcBef>
              <a:buClr>
                <a:schemeClr val="dk1"/>
              </a:buClr>
              <a:buSzPct val="91666"/>
              <a:buFont typeface="Arial"/>
              <a:buNone/>
            </a:pPr>
            <a:r>
              <a:rPr lang="en" sz="1150"/>
              <a:t>Failures: The </a:t>
            </a:r>
            <a:r>
              <a:rPr b="1" lang="en" sz="1150"/>
              <a:t>Events </a:t>
            </a:r>
            <a:r>
              <a:rPr lang="en" sz="1150"/>
              <a:t>campaign was paused for both the Tom Tom Founder’s Festival and City Market ad groups due to excessive first page bid costs and low CTR. The City Market ad group only generated 2 clicks out of 300 impressions for an average CPC of $1.66 and CTR of 0.67% for the first two weeks. We also paused several ad groups that resulted in poor performance. The Competition ad group within the </a:t>
            </a:r>
            <a:r>
              <a:rPr b="1" lang="en" sz="1150"/>
              <a:t>Brand Awareness </a:t>
            </a:r>
            <a:r>
              <a:rPr lang="en" sz="1150"/>
              <a:t>campaign contained keywords for competitors, but resulted in a poor CTR of 1.56% and average CPC of $1.24. The Spring Cleanse ad group within the </a:t>
            </a:r>
            <a:r>
              <a:rPr b="1" lang="en" sz="1150"/>
              <a:t>Pre-Summer/Spring Diet </a:t>
            </a:r>
            <a:r>
              <a:rPr lang="en" sz="1150"/>
              <a:t>campaign only had 25 impressions over a two-week period, thus indicative of low search volume.</a:t>
            </a:r>
          </a:p>
          <a:p>
            <a:pPr lvl="0" rtl="0" algn="just">
              <a:lnSpc>
                <a:spcPct val="115000"/>
              </a:lnSpc>
              <a:spcBef>
                <a:spcPts val="0"/>
              </a:spcBef>
              <a:buClr>
                <a:schemeClr val="dk1"/>
              </a:buClr>
              <a:buSzPct val="91666"/>
              <a:buFont typeface="Arial"/>
              <a:buNone/>
            </a:pPr>
            <a:r>
              <a:rPr lang="en" sz="1150"/>
              <a:t>The goal of reaching 17,000 impressions was not accomplished because we overestimated the seasonality and the demand for juice cleansing</a:t>
            </a:r>
          </a:p>
          <a:p>
            <a:pPr lvl="0" rtl="0" algn="just">
              <a:lnSpc>
                <a:spcPct val="115000"/>
              </a:lnSpc>
              <a:spcBef>
                <a:spcPts val="0"/>
              </a:spcBef>
              <a:buClr>
                <a:schemeClr val="dk1"/>
              </a:buClr>
              <a:buSzPct val="91666"/>
              <a:buFont typeface="Arial"/>
              <a:buNone/>
            </a:pPr>
            <a:r>
              <a:rPr lang="en" sz="1150"/>
              <a:t>Ineffective keyword combinations included </a:t>
            </a:r>
            <a:r>
              <a:rPr b="1" lang="en" sz="1150"/>
              <a:t>Events </a:t>
            </a:r>
            <a:r>
              <a:rPr lang="en" sz="1150"/>
              <a:t>campaign keywords such as [city market], in which users seemed consistently uninterested in TJL’s exclusive promotion. Some keywords also had extremely high first page bid requirements, such as [healthy smoothies] and “spring detox” due to heavy competition with other non-juice health and wellness products.</a:t>
            </a:r>
          </a:p>
          <a:p>
            <a:pPr indent="0" lvl="0" marL="0" marR="0" rtl="0" algn="l">
              <a:spcBef>
                <a:spcPts val="0"/>
              </a:spcBef>
              <a:buClr>
                <a:schemeClr val="dk1"/>
              </a:buClr>
              <a:buSzPct val="250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 name="Shape 161"/>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lvl="0" rtl="0" algn="just">
              <a:lnSpc>
                <a:spcPct val="115000"/>
              </a:lnSpc>
              <a:spcBef>
                <a:spcPts val="0"/>
              </a:spcBef>
              <a:buClr>
                <a:schemeClr val="dk1"/>
              </a:buClr>
              <a:buSzPct val="91666"/>
              <a:buFont typeface="Arial"/>
              <a:buNone/>
            </a:pPr>
            <a:r>
              <a:rPr lang="en" sz="1150"/>
              <a:t>Overall, however, our most successful campaigns were primarily the </a:t>
            </a:r>
            <a:r>
              <a:rPr b="1" lang="en" sz="1150"/>
              <a:t>Brand Awareness </a:t>
            </a:r>
            <a:r>
              <a:rPr lang="en" sz="1150"/>
              <a:t>and </a:t>
            </a:r>
            <a:r>
              <a:rPr b="1" lang="en" sz="1150"/>
              <a:t>Raffles </a:t>
            </a:r>
            <a:r>
              <a:rPr lang="en" sz="1150"/>
              <a:t>campaigns, which boosted our overall campaign’s average CPC and CTR from $1.02 and 2.76% from the first two weeks to $0.53 and 16.44 in the third week, respectively. These campaigns also had a positive indirect residual effect on the other campaigns as well,</a:t>
            </a:r>
          </a:p>
          <a:p>
            <a:pPr indent="0" lvl="0" marL="0" marR="0" rtl="0" algn="l">
              <a:spcBef>
                <a:spcPts val="0"/>
              </a:spcBef>
              <a:buClr>
                <a:schemeClr val="dk1"/>
              </a:buClr>
              <a:buSzPct val="250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 name="Shape 192"/>
          <p:cNvSpPr txBox="1"/>
          <p:nvPr>
            <p:ph idx="1" type="body"/>
          </p:nvPr>
        </p:nvSpPr>
        <p:spPr>
          <a:xfrm>
            <a:off x="685800" y="4343400"/>
            <a:ext cx="5486400"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lang="en" sz="1150">
                <a:highlight>
                  <a:srgbClr val="FFFF00"/>
                </a:highlight>
                <a:latin typeface="Times New Roman"/>
                <a:ea typeface="Times New Roman"/>
                <a:cs typeface="Times New Roman"/>
                <a:sym typeface="Times New Roman"/>
              </a:rPr>
              <a:t>Success: we were able to capitalize on the increase in quality score to 10/10 for our branded keywords and top ad positions by adding additional sitelink extensions, which pointed users to the Menu and About Us pages as well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8" name="Shape 19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 name="Shape 6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 name="Shape 7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17500" lvl="0" marL="457200" rtl="0" algn="just">
              <a:lnSpc>
                <a:spcPct val="200000"/>
              </a:lnSpc>
              <a:spcBef>
                <a:spcPts val="0"/>
              </a:spcBef>
              <a:buClr>
                <a:schemeClr val="dk1"/>
              </a:buClr>
              <a:buSzPct val="100000"/>
              <a:buFont typeface="Arial"/>
              <a:buChar char="◉"/>
            </a:pPr>
            <a:r>
              <a:rPr lang="en" sz="1400"/>
              <a:t>Geotargeted Charlottesville, Richmond and surrounding areas in Virginia</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Clr>
                <a:schemeClr val="dk1"/>
              </a:buClr>
              <a:buSzPct val="110000"/>
              <a:buFont typeface="Arial"/>
              <a:buNone/>
            </a:pPr>
            <a:r>
              <a:rPr lang="en" sz="1000"/>
              <a:t>1-2 slides describing how the budget was spent across campaigns and ad groups, over the three-week period.</a:t>
            </a:r>
          </a:p>
          <a:p>
            <a:pPr lvl="0" rtl="0" algn="just">
              <a:lnSpc>
                <a:spcPct val="115000"/>
              </a:lnSpc>
              <a:spcBef>
                <a:spcPts val="0"/>
              </a:spcBef>
              <a:buClr>
                <a:schemeClr val="dk1"/>
              </a:buClr>
              <a:buSzPct val="110000"/>
              <a:buFont typeface="Arial"/>
              <a:buNone/>
            </a:pPr>
            <a:r>
              <a:rPr lang="en" sz="1000"/>
              <a:t> </a:t>
            </a:r>
          </a:p>
          <a:p>
            <a:pPr lvl="0">
              <a:spcBef>
                <a:spcPts val="0"/>
              </a:spcBef>
              <a:buNone/>
            </a:pPr>
            <a:r>
              <a:rPr lang="en" sz="1000">
                <a:latin typeface="Times New Roman"/>
                <a:ea typeface="Times New Roman"/>
                <a:cs typeface="Times New Roman"/>
                <a:sym typeface="Times New Roman"/>
              </a:rPr>
              <a:t>1 slide on how the campaign was monitored, including governance procedures (i.e., how frequently campaigns were monitored, how often changes were made, decision-making process used to make changes, delegation of monitoring tasks, etc.).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25000"/>
              <a:buFont typeface="Times New Roman"/>
              <a:buNone/>
            </a:pPr>
            <a:r>
              <a:rPr i="1" lang="en" sz="1400">
                <a:latin typeface="Times New Roman"/>
                <a:ea typeface="Times New Roman"/>
                <a:cs typeface="Times New Roman"/>
                <a:sym typeface="Times New Roman"/>
              </a:rPr>
              <a:t>constantly refined and added new keywords through an iterative process of monitoring keyword performance on CPC, average ad position, impressions, and clicks and optimizing bid amounts, ad copies, and landing pages to maximize ad rank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gn="just">
              <a:lnSpc>
                <a:spcPct val="115000"/>
              </a:lnSpc>
              <a:spcBef>
                <a:spcPts val="0"/>
              </a:spcBef>
              <a:buClr>
                <a:schemeClr val="dk1"/>
              </a:buClr>
              <a:buSzPct val="110000"/>
              <a:buFont typeface="Arial"/>
              <a:buNone/>
            </a:pPr>
            <a:r>
              <a:rPr lang="en" sz="1000"/>
              <a:t>2-3 slides describing major changes made (what, why, when). This includes changes to campaigns, ad groups, budget allocation, keywords, ad copy, etc.</a:t>
            </a:r>
          </a:p>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996629" y="2003888"/>
            <a:ext cx="4523698" cy="115979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Lora"/>
              <a:buNone/>
              <a:defRPr b="1" i="0" sz="3600" u="none" cap="none" strike="noStrike">
                <a:solidFill>
                  <a:srgbClr val="000000"/>
                </a:solidFill>
                <a:latin typeface="Lora"/>
                <a:ea typeface="Lora"/>
                <a:cs typeface="Lora"/>
                <a:sym typeface="Lora"/>
              </a:defRPr>
            </a:lvl1pPr>
            <a:lvl2pPr indent="0" lvl="1">
              <a:spcBef>
                <a:spcPts val="0"/>
              </a:spcBef>
              <a:buFont typeface="Lora"/>
              <a:buNone/>
              <a:defRPr b="1" sz="3600">
                <a:latin typeface="Lora"/>
                <a:ea typeface="Lora"/>
                <a:cs typeface="Lora"/>
                <a:sym typeface="Lora"/>
              </a:defRPr>
            </a:lvl2pPr>
            <a:lvl3pPr indent="0" lvl="2">
              <a:spcBef>
                <a:spcPts val="0"/>
              </a:spcBef>
              <a:buFont typeface="Lora"/>
              <a:buNone/>
              <a:defRPr b="1" sz="3600">
                <a:latin typeface="Lora"/>
                <a:ea typeface="Lora"/>
                <a:cs typeface="Lora"/>
                <a:sym typeface="Lora"/>
              </a:defRPr>
            </a:lvl3pPr>
            <a:lvl4pPr indent="0" lvl="3">
              <a:spcBef>
                <a:spcPts val="0"/>
              </a:spcBef>
              <a:buFont typeface="Lora"/>
              <a:buNone/>
              <a:defRPr b="1" sz="3600">
                <a:latin typeface="Lora"/>
                <a:ea typeface="Lora"/>
                <a:cs typeface="Lora"/>
                <a:sym typeface="Lora"/>
              </a:defRPr>
            </a:lvl4pPr>
            <a:lvl5pPr indent="0" lvl="4">
              <a:spcBef>
                <a:spcPts val="0"/>
              </a:spcBef>
              <a:buFont typeface="Lora"/>
              <a:buNone/>
              <a:defRPr b="1" sz="3600">
                <a:latin typeface="Lora"/>
                <a:ea typeface="Lora"/>
                <a:cs typeface="Lora"/>
                <a:sym typeface="Lora"/>
              </a:defRPr>
            </a:lvl5pPr>
            <a:lvl6pPr indent="0" lvl="5">
              <a:spcBef>
                <a:spcPts val="0"/>
              </a:spcBef>
              <a:buFont typeface="Lora"/>
              <a:buNone/>
              <a:defRPr b="1" sz="3600">
                <a:latin typeface="Lora"/>
                <a:ea typeface="Lora"/>
                <a:cs typeface="Lora"/>
                <a:sym typeface="Lora"/>
              </a:defRPr>
            </a:lvl6pPr>
            <a:lvl7pPr indent="0" lvl="6">
              <a:spcBef>
                <a:spcPts val="0"/>
              </a:spcBef>
              <a:buFont typeface="Lora"/>
              <a:buNone/>
              <a:defRPr b="1" sz="3600">
                <a:latin typeface="Lora"/>
                <a:ea typeface="Lora"/>
                <a:cs typeface="Lora"/>
                <a:sym typeface="Lora"/>
              </a:defRPr>
            </a:lvl7pPr>
            <a:lvl8pPr indent="0" lvl="7">
              <a:spcBef>
                <a:spcPts val="0"/>
              </a:spcBef>
              <a:buFont typeface="Lora"/>
              <a:buNone/>
              <a:defRPr b="1" sz="3600">
                <a:latin typeface="Lora"/>
                <a:ea typeface="Lora"/>
                <a:cs typeface="Lora"/>
                <a:sym typeface="Lora"/>
              </a:defRPr>
            </a:lvl8pPr>
            <a:lvl9pPr indent="0" lvl="8">
              <a:spcBef>
                <a:spcPts val="0"/>
              </a:spcBef>
              <a:buFont typeface="Lora"/>
              <a:buNone/>
              <a:defRPr b="1" sz="3600">
                <a:latin typeface="Lora"/>
                <a:ea typeface="Lora"/>
                <a:cs typeface="Lora"/>
                <a:sym typeface="Lora"/>
              </a:defRPr>
            </a:lvl9pPr>
          </a:lstStyle>
          <a:p/>
        </p:txBody>
      </p:sp>
      <p:cxnSp>
        <p:nvCxnSpPr>
          <p:cNvPr id="10" name="Shape 10"/>
          <p:cNvCxnSpPr/>
          <p:nvPr/>
        </p:nvCxnSpPr>
        <p:spPr>
          <a:xfrm>
            <a:off x="-6025" y="3676510"/>
            <a:ext cx="9161998" cy="0"/>
          </a:xfrm>
          <a:prstGeom prst="straightConnector1">
            <a:avLst/>
          </a:prstGeom>
          <a:noFill/>
          <a:ln cap="flat" cmpd="sng" w="9525">
            <a:solidFill>
              <a:srgbClr val="000000"/>
            </a:solidFill>
            <a:prstDash val="solid"/>
            <a:round/>
            <a:headEnd len="med" w="med" type="none"/>
            <a:tailEnd len="med" w="med" type="none"/>
          </a:ln>
        </p:spPr>
      </p:cxnSp>
      <p:sp>
        <p:nvSpPr>
          <p:cNvPr id="11" name="Shape 11"/>
          <p:cNvSpPr/>
          <p:nvPr/>
        </p:nvSpPr>
        <p:spPr>
          <a:xfrm>
            <a:off x="1117950" y="339300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2" name="Shape 12"/>
        <p:cNvGrpSpPr/>
        <p:nvPr/>
      </p:nvGrpSpPr>
      <p:grpSpPr>
        <a:xfrm>
          <a:off x="0" y="0"/>
          <a:ext cx="0" cy="0"/>
          <a:chOff x="0" y="0"/>
          <a:chExt cx="0" cy="0"/>
        </a:xfrm>
      </p:grpSpPr>
      <p:sp>
        <p:nvSpPr>
          <p:cNvPr id="13" name="Shape 13"/>
          <p:cNvSpPr txBox="1"/>
          <p:nvPr>
            <p:ph idx="1" type="subTitle"/>
          </p:nvPr>
        </p:nvSpPr>
        <p:spPr>
          <a:xfrm>
            <a:off x="2022300" y="2815923"/>
            <a:ext cx="5591400" cy="78479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0000"/>
              </a:buClr>
              <a:buFont typeface="Quattrocento Sans"/>
              <a:buNone/>
              <a:defRPr b="0" i="0" sz="1400" u="none" cap="none" strike="noStrike">
                <a:solidFill>
                  <a:srgbClr val="000000"/>
                </a:solidFill>
                <a:highlight>
                  <a:srgbClr val="FFCD00"/>
                </a:highlight>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chemeClr val="dk2"/>
              </a:buClr>
              <a:buFont typeface="Quattrocento Sans"/>
              <a:buNone/>
              <a:defRPr b="0" i="0" sz="1400" u="none" cap="none" strike="noStrike">
                <a:solidFill>
                  <a:schemeClr val="dk2"/>
                </a:solidFill>
                <a:highlight>
                  <a:srgbClr val="FFCD00"/>
                </a:highlight>
                <a:latin typeface="Quattrocento Sans"/>
                <a:ea typeface="Quattrocento Sans"/>
                <a:cs typeface="Quattrocento Sans"/>
                <a:sym typeface="Quattrocento Sans"/>
              </a:defRPr>
            </a:lvl9pPr>
          </a:lstStyle>
          <a:p/>
        </p:txBody>
      </p:sp>
      <p:cxnSp>
        <p:nvCxnSpPr>
          <p:cNvPr id="14" name="Shape 14"/>
          <p:cNvCxnSpPr/>
          <p:nvPr/>
        </p:nvCxnSpPr>
        <p:spPr>
          <a:xfrm>
            <a:off x="-6025" y="2571760"/>
            <a:ext cx="1984499" cy="0"/>
          </a:xfrm>
          <a:prstGeom prst="straightConnector1">
            <a:avLst/>
          </a:prstGeom>
          <a:noFill/>
          <a:ln cap="flat" cmpd="sng" w="9525">
            <a:solidFill>
              <a:srgbClr val="CCCCCC"/>
            </a:solidFill>
            <a:prstDash val="solid"/>
            <a:round/>
            <a:headEnd len="med" w="med" type="none"/>
            <a:tailEnd len="med" w="med" type="none"/>
          </a:ln>
        </p:spPr>
      </p:cxnSp>
      <p:sp>
        <p:nvSpPr>
          <p:cNvPr id="15" name="Shape 15"/>
          <p:cNvSpPr/>
          <p:nvPr/>
        </p:nvSpPr>
        <p:spPr>
          <a:xfrm>
            <a:off x="1117950" y="2288250"/>
            <a:ext cx="566999" cy="5669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 name="Shape 16"/>
          <p:cNvSpPr txBox="1"/>
          <p:nvPr>
            <p:ph type="ctrTitle"/>
          </p:nvPr>
        </p:nvSpPr>
        <p:spPr>
          <a:xfrm>
            <a:off x="2022225" y="1693523"/>
            <a:ext cx="3787799" cy="115979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rgbClr val="000000"/>
              </a:buClr>
              <a:buFont typeface="Lora"/>
              <a:buNone/>
              <a:defRPr b="1" i="0" sz="3000" u="none" cap="none" strike="noStrike">
                <a:solidFill>
                  <a:srgbClr val="000000"/>
                </a:solidFill>
                <a:latin typeface="Lora"/>
                <a:ea typeface="Lora"/>
                <a:cs typeface="Lora"/>
                <a:sym typeface="Lora"/>
              </a:defRPr>
            </a:lvl1pPr>
            <a:lvl2pPr indent="0" lvl="1" rtl="0">
              <a:spcBef>
                <a:spcPts val="0"/>
              </a:spcBef>
              <a:buFont typeface="Lora"/>
              <a:buNone/>
              <a:defRPr b="1" sz="3000">
                <a:latin typeface="Lora"/>
                <a:ea typeface="Lora"/>
                <a:cs typeface="Lora"/>
                <a:sym typeface="Lora"/>
              </a:defRPr>
            </a:lvl2pPr>
            <a:lvl3pPr indent="0" lvl="2" rtl="0">
              <a:spcBef>
                <a:spcPts val="0"/>
              </a:spcBef>
              <a:buFont typeface="Lora"/>
              <a:buNone/>
              <a:defRPr b="1" sz="3000">
                <a:latin typeface="Lora"/>
                <a:ea typeface="Lora"/>
                <a:cs typeface="Lora"/>
                <a:sym typeface="Lora"/>
              </a:defRPr>
            </a:lvl3pPr>
            <a:lvl4pPr indent="0" lvl="3" rtl="0">
              <a:spcBef>
                <a:spcPts val="0"/>
              </a:spcBef>
              <a:buFont typeface="Lora"/>
              <a:buNone/>
              <a:defRPr b="1" sz="3000">
                <a:latin typeface="Lora"/>
                <a:ea typeface="Lora"/>
                <a:cs typeface="Lora"/>
                <a:sym typeface="Lora"/>
              </a:defRPr>
            </a:lvl4pPr>
            <a:lvl5pPr indent="0" lvl="4" rtl="0">
              <a:spcBef>
                <a:spcPts val="0"/>
              </a:spcBef>
              <a:buFont typeface="Lora"/>
              <a:buNone/>
              <a:defRPr b="1" sz="3000">
                <a:latin typeface="Lora"/>
                <a:ea typeface="Lora"/>
                <a:cs typeface="Lora"/>
                <a:sym typeface="Lora"/>
              </a:defRPr>
            </a:lvl5pPr>
            <a:lvl6pPr indent="0" lvl="5" rtl="0">
              <a:spcBef>
                <a:spcPts val="0"/>
              </a:spcBef>
              <a:buFont typeface="Lora"/>
              <a:buNone/>
              <a:defRPr b="1" sz="3000">
                <a:latin typeface="Lora"/>
                <a:ea typeface="Lora"/>
                <a:cs typeface="Lora"/>
                <a:sym typeface="Lora"/>
              </a:defRPr>
            </a:lvl6pPr>
            <a:lvl7pPr indent="0" lvl="6" rtl="0">
              <a:spcBef>
                <a:spcPts val="0"/>
              </a:spcBef>
              <a:buFont typeface="Lora"/>
              <a:buNone/>
              <a:defRPr b="1" sz="3000">
                <a:latin typeface="Lora"/>
                <a:ea typeface="Lora"/>
                <a:cs typeface="Lora"/>
                <a:sym typeface="Lora"/>
              </a:defRPr>
            </a:lvl7pPr>
            <a:lvl8pPr indent="0" lvl="7" rtl="0">
              <a:spcBef>
                <a:spcPts val="0"/>
              </a:spcBef>
              <a:buFont typeface="Lora"/>
              <a:buNone/>
              <a:defRPr b="1" sz="3000">
                <a:latin typeface="Lora"/>
                <a:ea typeface="Lora"/>
                <a:cs typeface="Lora"/>
                <a:sym typeface="Lora"/>
              </a:defRPr>
            </a:lvl8pPr>
            <a:lvl9pPr indent="0" lvl="8" rtl="0">
              <a:spcBef>
                <a:spcPts val="0"/>
              </a:spcBef>
              <a:buFont typeface="Lora"/>
              <a:buNone/>
              <a:defRPr b="1" sz="3000">
                <a:latin typeface="Lora"/>
                <a:ea typeface="Lora"/>
                <a:cs typeface="Lora"/>
                <a:sym typeface="Lora"/>
              </a:defRPr>
            </a:lvl9pPr>
          </a:lstStyle>
          <a:p/>
        </p:txBody>
      </p:sp>
      <p:cxnSp>
        <p:nvCxnSpPr>
          <p:cNvPr id="17" name="Shape 17"/>
          <p:cNvCxnSpPr/>
          <p:nvPr/>
        </p:nvCxnSpPr>
        <p:spPr>
          <a:xfrm>
            <a:off x="5898975" y="2571750"/>
            <a:ext cx="32510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18" name="Shape 18"/>
        <p:cNvGrpSpPr/>
        <p:nvPr/>
      </p:nvGrpSpPr>
      <p:grpSpPr>
        <a:xfrm>
          <a:off x="0" y="0"/>
          <a:ext cx="0" cy="0"/>
          <a:chOff x="0" y="0"/>
          <a:chExt cx="0" cy="0"/>
        </a:xfrm>
      </p:grpSpPr>
      <p:cxnSp>
        <p:nvCxnSpPr>
          <p:cNvPr id="19" name="Shape 19"/>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0" name="Shape 20"/>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 name="Shape 21"/>
          <p:cNvSpPr txBox="1"/>
          <p:nvPr>
            <p:ph type="title"/>
          </p:nvPr>
        </p:nvSpPr>
        <p:spPr>
          <a:xfrm>
            <a:off x="1381250" y="922667"/>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highlight>
                  <a:srgbClr val="FFFFFF"/>
                </a:highlight>
                <a:latin typeface="Lora"/>
                <a:ea typeface="Lora"/>
                <a:cs typeface="Lora"/>
                <a:sym typeface="Lora"/>
              </a:defRPr>
            </a:lvl2pPr>
            <a:lvl3pPr indent="0" lvl="2" rtl="0">
              <a:spcBef>
                <a:spcPts val="0"/>
              </a:spcBef>
              <a:buFont typeface="Lora"/>
              <a:buNone/>
              <a:defRPr b="1" sz="2000">
                <a:highlight>
                  <a:srgbClr val="FFFFFF"/>
                </a:highlight>
                <a:latin typeface="Lora"/>
                <a:ea typeface="Lora"/>
                <a:cs typeface="Lora"/>
                <a:sym typeface="Lora"/>
              </a:defRPr>
            </a:lvl3pPr>
            <a:lvl4pPr indent="0" lvl="3" rtl="0">
              <a:spcBef>
                <a:spcPts val="0"/>
              </a:spcBef>
              <a:buFont typeface="Lora"/>
              <a:buNone/>
              <a:defRPr b="1" sz="2000">
                <a:highlight>
                  <a:srgbClr val="FFFFFF"/>
                </a:highlight>
                <a:latin typeface="Lora"/>
                <a:ea typeface="Lora"/>
                <a:cs typeface="Lora"/>
                <a:sym typeface="Lora"/>
              </a:defRPr>
            </a:lvl4pPr>
            <a:lvl5pPr indent="0" lvl="4" rtl="0">
              <a:spcBef>
                <a:spcPts val="0"/>
              </a:spcBef>
              <a:buFont typeface="Lora"/>
              <a:buNone/>
              <a:defRPr b="1" sz="2000">
                <a:highlight>
                  <a:srgbClr val="FFFFFF"/>
                </a:highlight>
                <a:latin typeface="Lora"/>
                <a:ea typeface="Lora"/>
                <a:cs typeface="Lora"/>
                <a:sym typeface="Lora"/>
              </a:defRPr>
            </a:lvl5pPr>
            <a:lvl6pPr indent="0" lvl="5" rtl="0">
              <a:spcBef>
                <a:spcPts val="0"/>
              </a:spcBef>
              <a:buFont typeface="Lora"/>
              <a:buNone/>
              <a:defRPr b="1" sz="2000">
                <a:highlight>
                  <a:srgbClr val="FFFFFF"/>
                </a:highlight>
                <a:latin typeface="Lora"/>
                <a:ea typeface="Lora"/>
                <a:cs typeface="Lora"/>
                <a:sym typeface="Lora"/>
              </a:defRPr>
            </a:lvl6pPr>
            <a:lvl7pPr indent="0" lvl="6" rtl="0">
              <a:spcBef>
                <a:spcPts val="0"/>
              </a:spcBef>
              <a:buFont typeface="Lora"/>
              <a:buNone/>
              <a:defRPr b="1" sz="2000">
                <a:highlight>
                  <a:srgbClr val="FFFFFF"/>
                </a:highlight>
                <a:latin typeface="Lora"/>
                <a:ea typeface="Lora"/>
                <a:cs typeface="Lora"/>
                <a:sym typeface="Lora"/>
              </a:defRPr>
            </a:lvl7pPr>
            <a:lvl8pPr indent="0" lvl="7" rtl="0">
              <a:spcBef>
                <a:spcPts val="0"/>
              </a:spcBef>
              <a:buFont typeface="Lora"/>
              <a:buNone/>
              <a:defRPr b="1" sz="2000">
                <a:highlight>
                  <a:srgbClr val="FFFFFF"/>
                </a:highlight>
                <a:latin typeface="Lora"/>
                <a:ea typeface="Lora"/>
                <a:cs typeface="Lora"/>
                <a:sym typeface="Lora"/>
              </a:defRPr>
            </a:lvl8pPr>
            <a:lvl9pPr indent="0" lvl="8" rtl="0">
              <a:spcBef>
                <a:spcPts val="0"/>
              </a:spcBef>
              <a:buFont typeface="Lora"/>
              <a:buNone/>
              <a:defRPr b="1" sz="2000">
                <a:highlight>
                  <a:srgbClr val="FFFFFF"/>
                </a:highlight>
                <a:latin typeface="Lora"/>
                <a:ea typeface="Lora"/>
                <a:cs typeface="Lora"/>
                <a:sym typeface="Lora"/>
              </a:defRPr>
            </a:lvl9pPr>
          </a:lstStyle>
          <a:p/>
        </p:txBody>
      </p:sp>
      <p:sp>
        <p:nvSpPr>
          <p:cNvPr id="22" name="Shape 22"/>
          <p:cNvSpPr txBox="1"/>
          <p:nvPr>
            <p:ph idx="1" type="body"/>
          </p:nvPr>
        </p:nvSpPr>
        <p:spPr>
          <a:xfrm>
            <a:off x="1381250" y="1616470"/>
            <a:ext cx="6809700" cy="3112200"/>
          </a:xfrm>
          <a:prstGeom prst="rect">
            <a:avLst/>
          </a:prstGeom>
          <a:noFill/>
          <a:ln>
            <a:noFill/>
          </a:ln>
        </p:spPr>
        <p:txBody>
          <a:bodyPr anchorCtr="0" anchor="t" bIns="91425" lIns="91425" rIns="91425" tIns="91425"/>
          <a:lstStyle>
            <a:lvl1pPr indent="152400" lvl="0" marL="0" marR="0" rtl="0" algn="l">
              <a:lnSpc>
                <a:spcPct val="100000"/>
              </a:lnSpc>
              <a:spcBef>
                <a:spcPts val="600"/>
              </a:spcBef>
              <a:spcAft>
                <a:spcPts val="0"/>
              </a:spcAft>
              <a:buClr>
                <a:srgbClr val="FFCD00"/>
              </a:buClr>
              <a:buSzPct val="1000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23" name="Shape 23"/>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24" name="Shape 24"/>
        <p:cNvGrpSpPr/>
        <p:nvPr/>
      </p:nvGrpSpPr>
      <p:grpSpPr>
        <a:xfrm>
          <a:off x="0" y="0"/>
          <a:ext cx="0" cy="0"/>
          <a:chOff x="0" y="0"/>
          <a:chExt cx="0" cy="0"/>
        </a:xfrm>
      </p:grpSpPr>
      <p:sp>
        <p:nvSpPr>
          <p:cNvPr id="25" name="Shape 25"/>
          <p:cNvSpPr txBox="1"/>
          <p:nvPr>
            <p:ph type="title"/>
          </p:nvPr>
        </p:nvSpPr>
        <p:spPr>
          <a:xfrm>
            <a:off x="1381250" y="922667"/>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a:spcBef>
                <a:spcPts val="0"/>
              </a:spcBef>
              <a:buFont typeface="Lora"/>
              <a:buNone/>
              <a:defRPr b="1" sz="2000">
                <a:latin typeface="Lora"/>
                <a:ea typeface="Lora"/>
                <a:cs typeface="Lora"/>
                <a:sym typeface="Lora"/>
              </a:defRPr>
            </a:lvl2pPr>
            <a:lvl3pPr indent="0" lvl="2">
              <a:spcBef>
                <a:spcPts val="0"/>
              </a:spcBef>
              <a:buFont typeface="Lora"/>
              <a:buNone/>
              <a:defRPr b="1" sz="2000">
                <a:latin typeface="Lora"/>
                <a:ea typeface="Lora"/>
                <a:cs typeface="Lora"/>
                <a:sym typeface="Lora"/>
              </a:defRPr>
            </a:lvl3pPr>
            <a:lvl4pPr indent="0" lvl="3">
              <a:spcBef>
                <a:spcPts val="0"/>
              </a:spcBef>
              <a:buFont typeface="Lora"/>
              <a:buNone/>
              <a:defRPr b="1" sz="2000">
                <a:latin typeface="Lora"/>
                <a:ea typeface="Lora"/>
                <a:cs typeface="Lora"/>
                <a:sym typeface="Lora"/>
              </a:defRPr>
            </a:lvl4pPr>
            <a:lvl5pPr indent="0" lvl="4">
              <a:spcBef>
                <a:spcPts val="0"/>
              </a:spcBef>
              <a:buFont typeface="Lora"/>
              <a:buNone/>
              <a:defRPr b="1" sz="2000">
                <a:latin typeface="Lora"/>
                <a:ea typeface="Lora"/>
                <a:cs typeface="Lora"/>
                <a:sym typeface="Lora"/>
              </a:defRPr>
            </a:lvl5pPr>
            <a:lvl6pPr indent="0" lvl="5">
              <a:spcBef>
                <a:spcPts val="0"/>
              </a:spcBef>
              <a:buFont typeface="Lora"/>
              <a:buNone/>
              <a:defRPr b="1" sz="2000">
                <a:latin typeface="Lora"/>
                <a:ea typeface="Lora"/>
                <a:cs typeface="Lora"/>
                <a:sym typeface="Lora"/>
              </a:defRPr>
            </a:lvl6pPr>
            <a:lvl7pPr indent="0" lvl="6">
              <a:spcBef>
                <a:spcPts val="0"/>
              </a:spcBef>
              <a:buFont typeface="Lora"/>
              <a:buNone/>
              <a:defRPr b="1" sz="2000">
                <a:latin typeface="Lora"/>
                <a:ea typeface="Lora"/>
                <a:cs typeface="Lora"/>
                <a:sym typeface="Lora"/>
              </a:defRPr>
            </a:lvl7pPr>
            <a:lvl8pPr indent="0" lvl="7">
              <a:spcBef>
                <a:spcPts val="0"/>
              </a:spcBef>
              <a:buFont typeface="Lora"/>
              <a:buNone/>
              <a:defRPr b="1" sz="2000">
                <a:latin typeface="Lora"/>
                <a:ea typeface="Lora"/>
                <a:cs typeface="Lora"/>
                <a:sym typeface="Lora"/>
              </a:defRPr>
            </a:lvl8pPr>
            <a:lvl9pPr indent="0" lvl="8">
              <a:spcBef>
                <a:spcPts val="0"/>
              </a:spcBef>
              <a:buFont typeface="Lora"/>
              <a:buNone/>
              <a:defRPr b="1" sz="2000">
                <a:latin typeface="Lora"/>
                <a:ea typeface="Lora"/>
                <a:cs typeface="Lora"/>
                <a:sym typeface="Lora"/>
              </a:defRPr>
            </a:lvl9pPr>
          </a:lstStyle>
          <a:p/>
        </p:txBody>
      </p:sp>
      <p:sp>
        <p:nvSpPr>
          <p:cNvPr id="26" name="Shape 26"/>
          <p:cNvSpPr txBox="1"/>
          <p:nvPr>
            <p:ph idx="1" type="body"/>
          </p:nvPr>
        </p:nvSpPr>
        <p:spPr>
          <a:xfrm>
            <a:off x="1381250" y="1618700"/>
            <a:ext cx="3425400" cy="3231000"/>
          </a:xfrm>
          <a:prstGeom prst="rect">
            <a:avLst/>
          </a:prstGeom>
          <a:noFill/>
          <a:ln>
            <a:noFill/>
          </a:ln>
        </p:spPr>
        <p:txBody>
          <a:bodyPr anchorCtr="0" anchor="t" bIns="91425" lIns="91425" rIns="91425" tIns="91425"/>
          <a:lstStyle>
            <a:lvl1pPr indent="127000" lvl="0" marL="0" marR="0" rtl="0" algn="l">
              <a:lnSpc>
                <a:spcPct val="100000"/>
              </a:lnSpc>
              <a:spcBef>
                <a:spcPts val="0"/>
              </a:spcBef>
              <a:spcAft>
                <a:spcPts val="0"/>
              </a:spcAft>
              <a:buClr>
                <a:srgbClr val="FFCD00"/>
              </a:buClr>
              <a:buSzPct val="100000"/>
              <a:buFont typeface="Quattrocento Sans"/>
              <a:buChar char="◉"/>
              <a:defRPr b="0" i="0" sz="20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9pPr>
          </a:lstStyle>
          <a:p/>
        </p:txBody>
      </p:sp>
      <p:sp>
        <p:nvSpPr>
          <p:cNvPr id="27" name="Shape 27"/>
          <p:cNvSpPr txBox="1"/>
          <p:nvPr>
            <p:ph idx="2" type="body"/>
          </p:nvPr>
        </p:nvSpPr>
        <p:spPr>
          <a:xfrm>
            <a:off x="5012916" y="1618700"/>
            <a:ext cx="3425400" cy="3231000"/>
          </a:xfrm>
          <a:prstGeom prst="rect">
            <a:avLst/>
          </a:prstGeom>
          <a:noFill/>
          <a:ln>
            <a:noFill/>
          </a:ln>
        </p:spPr>
        <p:txBody>
          <a:bodyPr anchorCtr="0" anchor="t" bIns="91425" lIns="91425" rIns="91425" tIns="91425"/>
          <a:lstStyle>
            <a:lvl1pPr indent="127000" lvl="0" marL="0" marR="0" rtl="0" algn="l">
              <a:lnSpc>
                <a:spcPct val="100000"/>
              </a:lnSpc>
              <a:spcBef>
                <a:spcPts val="0"/>
              </a:spcBef>
              <a:spcAft>
                <a:spcPts val="0"/>
              </a:spcAft>
              <a:buClr>
                <a:srgbClr val="FFCD00"/>
              </a:buClr>
              <a:buSzPct val="100000"/>
              <a:buFont typeface="Quattrocento Sans"/>
              <a:buChar char="◉"/>
              <a:defRPr b="0" i="0" sz="20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9pPr>
          </a:lstStyle>
          <a:p/>
        </p:txBody>
      </p:sp>
      <p:cxnSp>
        <p:nvCxnSpPr>
          <p:cNvPr id="28" name="Shape 28"/>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9" name="Shape 29"/>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30" name="Shape 30"/>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mpletely blank">
    <p:spTree>
      <p:nvGrpSpPr>
        <p:cNvPr id="31" name="Shape 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2" name="Shape 32"/>
        <p:cNvGrpSpPr/>
        <p:nvPr/>
      </p:nvGrpSpPr>
      <p:grpSpPr>
        <a:xfrm>
          <a:off x="0" y="0"/>
          <a:ext cx="0" cy="0"/>
          <a:chOff x="0" y="0"/>
          <a:chExt cx="0" cy="0"/>
        </a:xfrm>
      </p:grpSpPr>
      <p:cxnSp>
        <p:nvCxnSpPr>
          <p:cNvPr id="33" name="Shape 33"/>
          <p:cNvCxnSpPr/>
          <p:nvPr/>
        </p:nvCxnSpPr>
        <p:spPr>
          <a:xfrm>
            <a:off x="-6025" y="4513728"/>
            <a:ext cx="9161998" cy="0"/>
          </a:xfrm>
          <a:prstGeom prst="straightConnector1">
            <a:avLst/>
          </a:prstGeom>
          <a:noFill/>
          <a:ln cap="flat" cmpd="sng" w="9525">
            <a:solidFill>
              <a:srgbClr val="CCCCCC"/>
            </a:solidFill>
            <a:prstDash val="solid"/>
            <a:round/>
            <a:headEnd len="med" w="med" type="none"/>
            <a:tailEnd len="med" w="med" type="none"/>
          </a:ln>
        </p:spPr>
      </p:cxnSp>
      <p:sp>
        <p:nvSpPr>
          <p:cNvPr id="34" name="Shape 34"/>
          <p:cNvSpPr/>
          <p:nvPr/>
        </p:nvSpPr>
        <p:spPr>
          <a:xfrm>
            <a:off x="4293700" y="4235405"/>
            <a:ext cx="556499" cy="5564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35" name="Shape 35"/>
        <p:cNvGrpSpPr/>
        <p:nvPr/>
      </p:nvGrpSpPr>
      <p:grpSpPr>
        <a:xfrm>
          <a:off x="0" y="0"/>
          <a:ext cx="0" cy="0"/>
          <a:chOff x="0" y="0"/>
          <a:chExt cx="0" cy="0"/>
        </a:xfrm>
      </p:grpSpPr>
      <p:sp>
        <p:nvSpPr>
          <p:cNvPr id="36" name="Shape 36"/>
          <p:cNvSpPr txBox="1"/>
          <p:nvPr>
            <p:ph type="title"/>
          </p:nvPr>
        </p:nvSpPr>
        <p:spPr>
          <a:xfrm>
            <a:off x="1381250" y="922667"/>
            <a:ext cx="3878399"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rtl="0">
              <a:spcBef>
                <a:spcPts val="0"/>
              </a:spcBef>
              <a:buFont typeface="Lora"/>
              <a:buNone/>
              <a:defRPr b="1" sz="2000">
                <a:latin typeface="Lora"/>
                <a:ea typeface="Lora"/>
                <a:cs typeface="Lora"/>
                <a:sym typeface="Lora"/>
              </a:defRPr>
            </a:lvl2pPr>
            <a:lvl3pPr indent="0" lvl="2" rtl="0">
              <a:spcBef>
                <a:spcPts val="0"/>
              </a:spcBef>
              <a:buFont typeface="Lora"/>
              <a:buNone/>
              <a:defRPr b="1" sz="2000">
                <a:latin typeface="Lora"/>
                <a:ea typeface="Lora"/>
                <a:cs typeface="Lora"/>
                <a:sym typeface="Lora"/>
              </a:defRPr>
            </a:lvl3pPr>
            <a:lvl4pPr indent="0" lvl="3" rtl="0">
              <a:spcBef>
                <a:spcPts val="0"/>
              </a:spcBef>
              <a:buFont typeface="Lora"/>
              <a:buNone/>
              <a:defRPr b="1" sz="2000">
                <a:latin typeface="Lora"/>
                <a:ea typeface="Lora"/>
                <a:cs typeface="Lora"/>
                <a:sym typeface="Lora"/>
              </a:defRPr>
            </a:lvl4pPr>
            <a:lvl5pPr indent="0" lvl="4" rtl="0">
              <a:spcBef>
                <a:spcPts val="0"/>
              </a:spcBef>
              <a:buFont typeface="Lora"/>
              <a:buNone/>
              <a:defRPr b="1" sz="2000">
                <a:latin typeface="Lora"/>
                <a:ea typeface="Lora"/>
                <a:cs typeface="Lora"/>
                <a:sym typeface="Lora"/>
              </a:defRPr>
            </a:lvl5pPr>
            <a:lvl6pPr indent="0" lvl="5" rtl="0">
              <a:spcBef>
                <a:spcPts val="0"/>
              </a:spcBef>
              <a:buFont typeface="Lora"/>
              <a:buNone/>
              <a:defRPr b="1" sz="2000">
                <a:latin typeface="Lora"/>
                <a:ea typeface="Lora"/>
                <a:cs typeface="Lora"/>
                <a:sym typeface="Lora"/>
              </a:defRPr>
            </a:lvl6pPr>
            <a:lvl7pPr indent="0" lvl="6" rtl="0">
              <a:spcBef>
                <a:spcPts val="0"/>
              </a:spcBef>
              <a:buFont typeface="Lora"/>
              <a:buNone/>
              <a:defRPr b="1" sz="2000">
                <a:latin typeface="Lora"/>
                <a:ea typeface="Lora"/>
                <a:cs typeface="Lora"/>
                <a:sym typeface="Lora"/>
              </a:defRPr>
            </a:lvl7pPr>
            <a:lvl8pPr indent="0" lvl="7" rtl="0">
              <a:spcBef>
                <a:spcPts val="0"/>
              </a:spcBef>
              <a:buFont typeface="Lora"/>
              <a:buNone/>
              <a:defRPr b="1" sz="2000">
                <a:latin typeface="Lora"/>
                <a:ea typeface="Lora"/>
                <a:cs typeface="Lora"/>
                <a:sym typeface="Lora"/>
              </a:defRPr>
            </a:lvl8pPr>
            <a:lvl9pPr indent="0" lvl="8" rtl="0">
              <a:spcBef>
                <a:spcPts val="0"/>
              </a:spcBef>
              <a:buFont typeface="Lora"/>
              <a:buNone/>
              <a:defRPr b="1" sz="2000">
                <a:latin typeface="Lora"/>
                <a:ea typeface="Lora"/>
                <a:cs typeface="Lora"/>
                <a:sym typeface="Lora"/>
              </a:defRPr>
            </a:lvl9pPr>
          </a:lstStyle>
          <a:p/>
        </p:txBody>
      </p:sp>
      <p:sp>
        <p:nvSpPr>
          <p:cNvPr id="37" name="Shape 37"/>
          <p:cNvSpPr txBox="1"/>
          <p:nvPr>
            <p:ph idx="1" type="body"/>
          </p:nvPr>
        </p:nvSpPr>
        <p:spPr>
          <a:xfrm>
            <a:off x="1381250" y="1651075"/>
            <a:ext cx="2333998" cy="3122398"/>
          </a:xfrm>
          <a:prstGeom prst="rect">
            <a:avLst/>
          </a:prstGeom>
          <a:noFill/>
          <a:ln>
            <a:noFill/>
          </a:ln>
        </p:spPr>
        <p:txBody>
          <a:bodyPr anchorCtr="0" anchor="t" bIns="91425" lIns="91425" rIns="91425" tIns="91425"/>
          <a:lstStyle>
            <a:lvl1pPr indent="1143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38" name="Shape 38"/>
          <p:cNvSpPr txBox="1"/>
          <p:nvPr>
            <p:ph idx="2" type="body"/>
          </p:nvPr>
        </p:nvSpPr>
        <p:spPr>
          <a:xfrm>
            <a:off x="3834910" y="1651075"/>
            <a:ext cx="2333998" cy="3122398"/>
          </a:xfrm>
          <a:prstGeom prst="rect">
            <a:avLst/>
          </a:prstGeom>
          <a:noFill/>
          <a:ln>
            <a:noFill/>
          </a:ln>
        </p:spPr>
        <p:txBody>
          <a:bodyPr anchorCtr="0" anchor="t" bIns="91425" lIns="91425" rIns="91425" tIns="91425"/>
          <a:lstStyle>
            <a:lvl1pPr indent="1143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39" name="Shape 39"/>
          <p:cNvSpPr txBox="1"/>
          <p:nvPr>
            <p:ph idx="3" type="body"/>
          </p:nvPr>
        </p:nvSpPr>
        <p:spPr>
          <a:xfrm>
            <a:off x="6288573" y="1651075"/>
            <a:ext cx="2333998" cy="3122398"/>
          </a:xfrm>
          <a:prstGeom prst="rect">
            <a:avLst/>
          </a:prstGeom>
          <a:noFill/>
          <a:ln>
            <a:noFill/>
          </a:ln>
        </p:spPr>
        <p:txBody>
          <a:bodyPr anchorCtr="0" anchor="t" bIns="91425" lIns="91425" rIns="91425" tIns="91425"/>
          <a:lstStyle>
            <a:lvl1pPr indent="114300" lvl="0" marL="0" marR="0" rtl="0" algn="l">
              <a:lnSpc>
                <a:spcPct val="100000"/>
              </a:lnSpc>
              <a:spcBef>
                <a:spcPts val="0"/>
              </a:spcBef>
              <a:spcAft>
                <a:spcPts val="0"/>
              </a:spcAft>
              <a:buClr>
                <a:srgbClr val="FFCD00"/>
              </a:buClr>
              <a:buSzPct val="100000"/>
              <a:buFont typeface="Quattrocento Sans"/>
              <a:buChar char="◉"/>
              <a:defRPr b="0" i="0" sz="18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cxnSp>
        <p:nvCxnSpPr>
          <p:cNvPr id="40" name="Shape 40"/>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41" name="Shape 41"/>
          <p:cNvSpPr/>
          <p:nvPr/>
        </p:nvSpPr>
        <p:spPr>
          <a:xfrm>
            <a:off x="817475" y="928766"/>
            <a:ext cx="405899" cy="405899"/>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42" name="Shape 42"/>
          <p:cNvCxnSpPr/>
          <p:nvPr/>
        </p:nvCxnSpPr>
        <p:spPr>
          <a:xfrm>
            <a:off x="5265650" y="1131725"/>
            <a:ext cx="3878399"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idx="1" type="body"/>
          </p:nvPr>
        </p:nvSpPr>
        <p:spPr>
          <a:xfrm>
            <a:off x="1381250" y="1616470"/>
            <a:ext cx="6809700" cy="3112200"/>
          </a:xfrm>
          <a:prstGeom prst="rect">
            <a:avLst/>
          </a:prstGeom>
          <a:noFill/>
          <a:ln>
            <a:noFill/>
          </a:ln>
        </p:spPr>
        <p:txBody>
          <a:bodyPr anchorCtr="0" anchor="t" bIns="91425" lIns="91425" rIns="91425" tIns="91425"/>
          <a:lstStyle>
            <a:lvl1pPr indent="152400" lvl="0" marL="0" marR="0" rtl="0" algn="l">
              <a:lnSpc>
                <a:spcPct val="100000"/>
              </a:lnSpc>
              <a:spcBef>
                <a:spcPts val="600"/>
              </a:spcBef>
              <a:spcAft>
                <a:spcPts val="0"/>
              </a:spcAft>
              <a:buClr>
                <a:srgbClr val="FFCD00"/>
              </a:buClr>
              <a:buSzPct val="1000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0" lvl="1" marL="4572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2pPr>
            <a:lvl3pPr indent="0" lvl="2" marL="914400" marR="0" rtl="0" algn="l">
              <a:lnSpc>
                <a:spcPct val="100000"/>
              </a:lnSpc>
              <a:spcBef>
                <a:spcPts val="480"/>
              </a:spcBef>
              <a:spcAft>
                <a:spcPts val="0"/>
              </a:spcAft>
              <a:buClr>
                <a:srgbClr val="FFCD00"/>
              </a:buClr>
              <a:buFont typeface="Quattrocento Sans"/>
              <a:buNone/>
              <a:defRPr b="0" i="0" sz="2000" u="none" cap="none" strike="noStrike">
                <a:solidFill>
                  <a:srgbClr val="000000"/>
                </a:solidFill>
                <a:latin typeface="Quattrocento Sans"/>
                <a:ea typeface="Quattrocento Sans"/>
                <a:cs typeface="Quattrocento Sans"/>
                <a:sym typeface="Quattrocento Sans"/>
              </a:defRPr>
            </a:lvl3pPr>
            <a:lvl4pPr indent="0" lvl="3" marL="1371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4pPr>
            <a:lvl5pPr indent="0" lvl="4" marL="18288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5pPr>
            <a:lvl6pPr indent="0" lvl="5" marL="22860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6pPr>
            <a:lvl7pPr indent="0" lvl="6" marL="27432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7pPr>
            <a:lvl8pPr indent="0" lvl="7" marL="32004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8pPr>
            <a:lvl9pPr indent="0" lvl="8" marL="3657600" marR="0" rtl="0" algn="l">
              <a:lnSpc>
                <a:spcPct val="100000"/>
              </a:lnSpc>
              <a:spcBef>
                <a:spcPts val="360"/>
              </a:spcBef>
              <a:spcAft>
                <a:spcPts val="0"/>
              </a:spcAft>
              <a:buClr>
                <a:srgbClr val="FFCD00"/>
              </a:buClr>
              <a:buFont typeface="Quattrocento Sans"/>
              <a:buNone/>
              <a:defRPr b="0" i="0" sz="1800" u="none" cap="none" strike="noStrike">
                <a:solidFill>
                  <a:srgbClr val="000000"/>
                </a:solidFill>
                <a:latin typeface="Quattrocento Sans"/>
                <a:ea typeface="Quattrocento Sans"/>
                <a:cs typeface="Quattrocento Sans"/>
                <a:sym typeface="Quattrocento Sans"/>
              </a:defRPr>
            </a:lvl9pPr>
          </a:lstStyle>
          <a:p/>
        </p:txBody>
      </p:sp>
      <p:sp>
        <p:nvSpPr>
          <p:cNvPr id="7" name="Shape 7"/>
          <p:cNvSpPr txBox="1"/>
          <p:nvPr>
            <p:ph type="title"/>
          </p:nvPr>
        </p:nvSpPr>
        <p:spPr>
          <a:xfrm>
            <a:off x="1381250" y="937116"/>
            <a:ext cx="6809700" cy="435599"/>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000000"/>
              </a:buClr>
              <a:buFont typeface="Lora"/>
              <a:buNone/>
              <a:defRPr b="1" i="0" sz="2000" u="none" cap="none" strike="noStrike">
                <a:solidFill>
                  <a:srgbClr val="000000"/>
                </a:solidFill>
                <a:latin typeface="Lora"/>
                <a:ea typeface="Lora"/>
                <a:cs typeface="Lora"/>
                <a:sym typeface="Lora"/>
              </a:defRPr>
            </a:lvl1pPr>
            <a:lvl2pPr indent="0" lvl="1">
              <a:spcBef>
                <a:spcPts val="0"/>
              </a:spcBef>
              <a:buFont typeface="Lora"/>
              <a:buNone/>
              <a:defRPr b="1" sz="2000">
                <a:latin typeface="Lora"/>
                <a:ea typeface="Lora"/>
                <a:cs typeface="Lora"/>
                <a:sym typeface="Lora"/>
              </a:defRPr>
            </a:lvl2pPr>
            <a:lvl3pPr indent="0" lvl="2">
              <a:spcBef>
                <a:spcPts val="0"/>
              </a:spcBef>
              <a:buFont typeface="Lora"/>
              <a:buNone/>
              <a:defRPr b="1" sz="2000">
                <a:latin typeface="Lora"/>
                <a:ea typeface="Lora"/>
                <a:cs typeface="Lora"/>
                <a:sym typeface="Lora"/>
              </a:defRPr>
            </a:lvl3pPr>
            <a:lvl4pPr indent="0" lvl="3">
              <a:spcBef>
                <a:spcPts val="0"/>
              </a:spcBef>
              <a:buFont typeface="Lora"/>
              <a:buNone/>
              <a:defRPr b="1" sz="2000">
                <a:latin typeface="Lora"/>
                <a:ea typeface="Lora"/>
                <a:cs typeface="Lora"/>
                <a:sym typeface="Lora"/>
              </a:defRPr>
            </a:lvl4pPr>
            <a:lvl5pPr indent="0" lvl="4">
              <a:spcBef>
                <a:spcPts val="0"/>
              </a:spcBef>
              <a:buFont typeface="Lora"/>
              <a:buNone/>
              <a:defRPr b="1" sz="2000">
                <a:latin typeface="Lora"/>
                <a:ea typeface="Lora"/>
                <a:cs typeface="Lora"/>
                <a:sym typeface="Lora"/>
              </a:defRPr>
            </a:lvl5pPr>
            <a:lvl6pPr indent="0" lvl="5">
              <a:spcBef>
                <a:spcPts val="0"/>
              </a:spcBef>
              <a:buFont typeface="Lora"/>
              <a:buNone/>
              <a:defRPr b="1" sz="2000">
                <a:latin typeface="Lora"/>
                <a:ea typeface="Lora"/>
                <a:cs typeface="Lora"/>
                <a:sym typeface="Lora"/>
              </a:defRPr>
            </a:lvl6pPr>
            <a:lvl7pPr indent="0" lvl="6">
              <a:spcBef>
                <a:spcPts val="0"/>
              </a:spcBef>
              <a:buFont typeface="Lora"/>
              <a:buNone/>
              <a:defRPr b="1" sz="2000">
                <a:latin typeface="Lora"/>
                <a:ea typeface="Lora"/>
                <a:cs typeface="Lora"/>
                <a:sym typeface="Lora"/>
              </a:defRPr>
            </a:lvl7pPr>
            <a:lvl8pPr indent="0" lvl="7">
              <a:spcBef>
                <a:spcPts val="0"/>
              </a:spcBef>
              <a:buFont typeface="Lora"/>
              <a:buNone/>
              <a:defRPr b="1" sz="2000">
                <a:latin typeface="Lora"/>
                <a:ea typeface="Lora"/>
                <a:cs typeface="Lora"/>
                <a:sym typeface="Lora"/>
              </a:defRPr>
            </a:lvl8pPr>
            <a:lvl9pPr indent="0" lvl="8">
              <a:spcBef>
                <a:spcPts val="0"/>
              </a:spcBef>
              <a:buFont typeface="Lora"/>
              <a:buNone/>
              <a:defRPr b="1" sz="2000">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08.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unsplash.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unsplash.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0.png"/><Relationship Id="rId4" Type="http://schemas.openxmlformats.org/officeDocument/2006/relationships/image" Target="../media/image07.png"/><Relationship Id="rId5" Type="http://schemas.openxmlformats.org/officeDocument/2006/relationships/image" Target="../media/image06.png"/><Relationship Id="rId6" Type="http://schemas.openxmlformats.org/officeDocument/2006/relationships/image" Target="../media/image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 name="Shape 46"/>
        <p:cNvGrpSpPr/>
        <p:nvPr/>
      </p:nvGrpSpPr>
      <p:grpSpPr>
        <a:xfrm>
          <a:off x="0" y="0"/>
          <a:ext cx="0" cy="0"/>
          <a:chOff x="0" y="0"/>
          <a:chExt cx="0" cy="0"/>
        </a:xfrm>
      </p:grpSpPr>
      <p:sp>
        <p:nvSpPr>
          <p:cNvPr id="47" name="Shape 47"/>
          <p:cNvSpPr txBox="1"/>
          <p:nvPr>
            <p:ph type="ctrTitle"/>
          </p:nvPr>
        </p:nvSpPr>
        <p:spPr>
          <a:xfrm>
            <a:off x="925741" y="1735777"/>
            <a:ext cx="5324493" cy="1107704"/>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3600" u="none" cap="none" strike="noStrike">
                <a:solidFill>
                  <a:srgbClr val="000000"/>
                </a:solidFill>
                <a:highlight>
                  <a:srgbClr val="FFCD00"/>
                </a:highlight>
                <a:latin typeface="Lora"/>
                <a:ea typeface="Lora"/>
                <a:cs typeface="Lora"/>
                <a:sym typeface="Lora"/>
              </a:rPr>
              <a:t>Juice</a:t>
            </a:r>
            <a:r>
              <a:rPr b="1" i="0" lang="en" sz="3600" u="none" cap="none" strike="noStrike">
                <a:solidFill>
                  <a:srgbClr val="000000"/>
                </a:solidFill>
                <a:latin typeface="Lora"/>
                <a:ea typeface="Lora"/>
                <a:cs typeface="Lora"/>
                <a:sym typeface="Lora"/>
              </a:rPr>
              <a:t> Laundry</a:t>
            </a:r>
            <a:br>
              <a:rPr b="1" i="0" lang="en" sz="3600" u="none" cap="none" strike="noStrike">
                <a:solidFill>
                  <a:srgbClr val="000000"/>
                </a:solidFill>
                <a:latin typeface="Lora"/>
                <a:ea typeface="Lora"/>
                <a:cs typeface="Lora"/>
                <a:sym typeface="Lora"/>
              </a:rPr>
            </a:br>
            <a:r>
              <a:rPr lang="en"/>
              <a:t>Post Campaign Report</a:t>
            </a:r>
          </a:p>
        </p:txBody>
      </p:sp>
      <p:grpSp>
        <p:nvGrpSpPr>
          <p:cNvPr id="48" name="Shape 48"/>
          <p:cNvGrpSpPr/>
          <p:nvPr/>
        </p:nvGrpSpPr>
        <p:grpSpPr>
          <a:xfrm>
            <a:off x="1286936" y="3514687"/>
            <a:ext cx="215965" cy="342398"/>
            <a:chOff x="6718575" y="2318625"/>
            <a:chExt cx="256949" cy="407375"/>
          </a:xfrm>
        </p:grpSpPr>
        <p:sp>
          <p:nvSpPr>
            <p:cNvPr id="49" name="Shape 49"/>
            <p:cNvSpPr/>
            <p:nvPr/>
          </p:nvSpPr>
          <p:spPr>
            <a:xfrm>
              <a:off x="6795900" y="2673600"/>
              <a:ext cx="102299" cy="22550"/>
            </a:xfrm>
            <a:custGeom>
              <a:pathLst>
                <a:path extrusionOk="0" fill="none" h="120000" w="120000">
                  <a:moveTo>
                    <a:pt x="120000" y="120000"/>
                  </a:moveTo>
                  <a:lnTo>
                    <a:pt x="120000" y="133"/>
                  </a:lnTo>
                  <a:lnTo>
                    <a:pt x="0" y="133"/>
                  </a:lnTo>
                  <a:lnTo>
                    <a:pt x="0" y="120000"/>
                  </a:lnTo>
                  <a:lnTo>
                    <a:pt x="120000" y="12000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0" name="Shape 50"/>
            <p:cNvSpPr/>
            <p:nvPr/>
          </p:nvSpPr>
          <p:spPr>
            <a:xfrm>
              <a:off x="6795900" y="2650475"/>
              <a:ext cx="102299" cy="22550"/>
            </a:xfrm>
            <a:custGeom>
              <a:pathLst>
                <a:path extrusionOk="0" fill="none" h="120000" w="120000">
                  <a:moveTo>
                    <a:pt x="120000" y="119866"/>
                  </a:moveTo>
                  <a:lnTo>
                    <a:pt x="120000" y="0"/>
                  </a:lnTo>
                  <a:lnTo>
                    <a:pt x="0" y="0"/>
                  </a:lnTo>
                  <a:lnTo>
                    <a:pt x="0" y="119866"/>
                  </a:lnTo>
                  <a:lnTo>
                    <a:pt x="120000" y="11986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 name="Shape 51"/>
            <p:cNvSpPr/>
            <p:nvPr/>
          </p:nvSpPr>
          <p:spPr>
            <a:xfrm>
              <a:off x="6795900" y="2696125"/>
              <a:ext cx="102299" cy="29875"/>
            </a:xfrm>
            <a:custGeom>
              <a:pathLst>
                <a:path extrusionOk="0" fill="none" h="120000" w="120000">
                  <a:moveTo>
                    <a:pt x="0" y="100"/>
                  </a:moveTo>
                  <a:lnTo>
                    <a:pt x="0" y="17171"/>
                  </a:lnTo>
                  <a:lnTo>
                    <a:pt x="0" y="17171"/>
                  </a:lnTo>
                  <a:lnTo>
                    <a:pt x="703" y="31933"/>
                  </a:lnTo>
                  <a:lnTo>
                    <a:pt x="2873" y="46594"/>
                  </a:lnTo>
                  <a:lnTo>
                    <a:pt x="5718" y="58744"/>
                  </a:lnTo>
                  <a:lnTo>
                    <a:pt x="10000" y="66175"/>
                  </a:lnTo>
                  <a:lnTo>
                    <a:pt x="54985" y="117489"/>
                  </a:lnTo>
                  <a:lnTo>
                    <a:pt x="54985" y="117489"/>
                  </a:lnTo>
                  <a:lnTo>
                    <a:pt x="60000" y="119899"/>
                  </a:lnTo>
                  <a:lnTo>
                    <a:pt x="60000" y="119899"/>
                  </a:lnTo>
                  <a:lnTo>
                    <a:pt x="64985" y="117489"/>
                  </a:lnTo>
                  <a:lnTo>
                    <a:pt x="110000" y="66175"/>
                  </a:lnTo>
                  <a:lnTo>
                    <a:pt x="110000" y="66175"/>
                  </a:lnTo>
                  <a:lnTo>
                    <a:pt x="114281" y="58744"/>
                  </a:lnTo>
                  <a:lnTo>
                    <a:pt x="117126" y="46594"/>
                  </a:lnTo>
                  <a:lnTo>
                    <a:pt x="119266" y="31933"/>
                  </a:lnTo>
                  <a:lnTo>
                    <a:pt x="120000" y="17171"/>
                  </a:lnTo>
                  <a:lnTo>
                    <a:pt x="120000" y="100"/>
                  </a:lnTo>
                  <a:lnTo>
                    <a:pt x="0" y="10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 name="Shape 52"/>
            <p:cNvSpPr/>
            <p:nvPr/>
          </p:nvSpPr>
          <p:spPr>
            <a:xfrm>
              <a:off x="6784925" y="2459275"/>
              <a:ext cx="35350" cy="166874"/>
            </a:xfrm>
            <a:custGeom>
              <a:pathLst>
                <a:path extrusionOk="0" fill="none" h="120000" w="120000">
                  <a:moveTo>
                    <a:pt x="119915" y="119982"/>
                  </a:moveTo>
                  <a:lnTo>
                    <a:pt x="119915" y="119982"/>
                  </a:lnTo>
                  <a:lnTo>
                    <a:pt x="49646" y="51235"/>
                  </a:lnTo>
                  <a:lnTo>
                    <a:pt x="84" y="17"/>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 name="Shape 53"/>
            <p:cNvSpPr/>
            <p:nvPr/>
          </p:nvSpPr>
          <p:spPr>
            <a:xfrm>
              <a:off x="6718575" y="2318625"/>
              <a:ext cx="256949" cy="307525"/>
            </a:xfrm>
            <a:custGeom>
              <a:pathLst>
                <a:path extrusionOk="0" fill="none" h="120000" w="120000">
                  <a:moveTo>
                    <a:pt x="83887" y="119990"/>
                  </a:moveTo>
                  <a:lnTo>
                    <a:pt x="83887" y="119990"/>
                  </a:lnTo>
                  <a:lnTo>
                    <a:pt x="85312" y="114761"/>
                  </a:lnTo>
                  <a:lnTo>
                    <a:pt x="87297" y="109776"/>
                  </a:lnTo>
                  <a:lnTo>
                    <a:pt x="89573" y="105025"/>
                  </a:lnTo>
                  <a:lnTo>
                    <a:pt x="92130" y="100743"/>
                  </a:lnTo>
                  <a:lnTo>
                    <a:pt x="94979" y="96704"/>
                  </a:lnTo>
                  <a:lnTo>
                    <a:pt x="97816" y="92665"/>
                  </a:lnTo>
                  <a:lnTo>
                    <a:pt x="104074" y="85066"/>
                  </a:lnTo>
                  <a:lnTo>
                    <a:pt x="107203" y="81261"/>
                  </a:lnTo>
                  <a:lnTo>
                    <a:pt x="110040" y="77466"/>
                  </a:lnTo>
                  <a:lnTo>
                    <a:pt x="112609" y="73662"/>
                  </a:lnTo>
                  <a:lnTo>
                    <a:pt x="115166" y="69389"/>
                  </a:lnTo>
                  <a:lnTo>
                    <a:pt x="117151" y="65106"/>
                  </a:lnTo>
                  <a:lnTo>
                    <a:pt x="118575" y="60356"/>
                  </a:lnTo>
                  <a:lnTo>
                    <a:pt x="119427" y="55371"/>
                  </a:lnTo>
                  <a:lnTo>
                    <a:pt x="119708" y="52756"/>
                  </a:lnTo>
                  <a:lnTo>
                    <a:pt x="120000" y="50142"/>
                  </a:lnTo>
                  <a:lnTo>
                    <a:pt x="120000" y="50142"/>
                  </a:lnTo>
                  <a:lnTo>
                    <a:pt x="119427" y="44913"/>
                  </a:lnTo>
                  <a:lnTo>
                    <a:pt x="118575" y="39928"/>
                  </a:lnTo>
                  <a:lnTo>
                    <a:pt x="117151" y="35167"/>
                  </a:lnTo>
                  <a:lnTo>
                    <a:pt x="115166" y="30660"/>
                  </a:lnTo>
                  <a:lnTo>
                    <a:pt x="112609" y="26144"/>
                  </a:lnTo>
                  <a:lnTo>
                    <a:pt x="109760" y="22105"/>
                  </a:lnTo>
                  <a:lnTo>
                    <a:pt x="106059" y="18300"/>
                  </a:lnTo>
                  <a:lnTo>
                    <a:pt x="102370" y="14740"/>
                  </a:lnTo>
                  <a:lnTo>
                    <a:pt x="98096" y="11413"/>
                  </a:lnTo>
                  <a:lnTo>
                    <a:pt x="93555" y="8565"/>
                  </a:lnTo>
                  <a:lnTo>
                    <a:pt x="88429" y="6184"/>
                  </a:lnTo>
                  <a:lnTo>
                    <a:pt x="83315" y="4048"/>
                  </a:lnTo>
                  <a:lnTo>
                    <a:pt x="77910" y="2380"/>
                  </a:lnTo>
                  <a:lnTo>
                    <a:pt x="71943" y="956"/>
                  </a:lnTo>
                  <a:lnTo>
                    <a:pt x="66258" y="243"/>
                  </a:lnTo>
                  <a:lnTo>
                    <a:pt x="60000" y="9"/>
                  </a:lnTo>
                  <a:lnTo>
                    <a:pt x="60000" y="9"/>
                  </a:lnTo>
                  <a:lnTo>
                    <a:pt x="53741" y="243"/>
                  </a:lnTo>
                  <a:lnTo>
                    <a:pt x="48056" y="956"/>
                  </a:lnTo>
                  <a:lnTo>
                    <a:pt x="42089" y="2380"/>
                  </a:lnTo>
                  <a:lnTo>
                    <a:pt x="36684" y="4048"/>
                  </a:lnTo>
                  <a:lnTo>
                    <a:pt x="31558" y="6184"/>
                  </a:lnTo>
                  <a:lnTo>
                    <a:pt x="26444" y="8565"/>
                  </a:lnTo>
                  <a:lnTo>
                    <a:pt x="21891" y="11413"/>
                  </a:lnTo>
                  <a:lnTo>
                    <a:pt x="17629" y="14740"/>
                  </a:lnTo>
                  <a:lnTo>
                    <a:pt x="13928" y="18300"/>
                  </a:lnTo>
                  <a:lnTo>
                    <a:pt x="10239" y="22105"/>
                  </a:lnTo>
                  <a:lnTo>
                    <a:pt x="7390" y="26144"/>
                  </a:lnTo>
                  <a:lnTo>
                    <a:pt x="4833" y="30660"/>
                  </a:lnTo>
                  <a:lnTo>
                    <a:pt x="2848" y="35167"/>
                  </a:lnTo>
                  <a:lnTo>
                    <a:pt x="1424" y="39928"/>
                  </a:lnTo>
                  <a:lnTo>
                    <a:pt x="572" y="44913"/>
                  </a:lnTo>
                  <a:lnTo>
                    <a:pt x="0" y="50142"/>
                  </a:lnTo>
                  <a:lnTo>
                    <a:pt x="0" y="50142"/>
                  </a:lnTo>
                  <a:lnTo>
                    <a:pt x="280" y="52756"/>
                  </a:lnTo>
                  <a:lnTo>
                    <a:pt x="572" y="55371"/>
                  </a:lnTo>
                  <a:lnTo>
                    <a:pt x="1424" y="60356"/>
                  </a:lnTo>
                  <a:lnTo>
                    <a:pt x="2848" y="65106"/>
                  </a:lnTo>
                  <a:lnTo>
                    <a:pt x="4833" y="69389"/>
                  </a:lnTo>
                  <a:lnTo>
                    <a:pt x="7390" y="73662"/>
                  </a:lnTo>
                  <a:lnTo>
                    <a:pt x="9947" y="77466"/>
                  </a:lnTo>
                  <a:lnTo>
                    <a:pt x="12796" y="81261"/>
                  </a:lnTo>
                  <a:lnTo>
                    <a:pt x="15925" y="85066"/>
                  </a:lnTo>
                  <a:lnTo>
                    <a:pt x="22183" y="92665"/>
                  </a:lnTo>
                  <a:lnTo>
                    <a:pt x="25020" y="96704"/>
                  </a:lnTo>
                  <a:lnTo>
                    <a:pt x="27869" y="100743"/>
                  </a:lnTo>
                  <a:lnTo>
                    <a:pt x="30426" y="105025"/>
                  </a:lnTo>
                  <a:lnTo>
                    <a:pt x="32702" y="109776"/>
                  </a:lnTo>
                  <a:lnTo>
                    <a:pt x="34687" y="114761"/>
                  </a:lnTo>
                  <a:lnTo>
                    <a:pt x="36112" y="11999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4" name="Shape 54"/>
            <p:cNvSpPr/>
            <p:nvPr/>
          </p:nvSpPr>
          <p:spPr>
            <a:xfrm>
              <a:off x="6873825" y="2459275"/>
              <a:ext cx="35350" cy="166874"/>
            </a:xfrm>
            <a:custGeom>
              <a:pathLst>
                <a:path extrusionOk="0" fill="none" h="120000" w="120000">
                  <a:moveTo>
                    <a:pt x="119915" y="17"/>
                  </a:moveTo>
                  <a:lnTo>
                    <a:pt x="119915" y="17"/>
                  </a:lnTo>
                  <a:lnTo>
                    <a:pt x="70353" y="51235"/>
                  </a:lnTo>
                  <a:lnTo>
                    <a:pt x="84" y="119982"/>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5" name="Shape 55"/>
            <p:cNvSpPr/>
            <p:nvPr/>
          </p:nvSpPr>
          <p:spPr>
            <a:xfrm>
              <a:off x="6801975" y="2453200"/>
              <a:ext cx="90150" cy="19500"/>
            </a:xfrm>
            <a:custGeom>
              <a:pathLst>
                <a:path extrusionOk="0" fill="none" h="120000" w="120000">
                  <a:moveTo>
                    <a:pt x="33" y="11230"/>
                  </a:moveTo>
                  <a:lnTo>
                    <a:pt x="27587" y="120000"/>
                  </a:lnTo>
                  <a:lnTo>
                    <a:pt x="55141" y="11230"/>
                  </a:lnTo>
                  <a:lnTo>
                    <a:pt x="55141" y="11230"/>
                  </a:lnTo>
                  <a:lnTo>
                    <a:pt x="57570" y="3846"/>
                  </a:lnTo>
                  <a:lnTo>
                    <a:pt x="60000" y="0"/>
                  </a:lnTo>
                  <a:lnTo>
                    <a:pt x="62429" y="3846"/>
                  </a:lnTo>
                  <a:lnTo>
                    <a:pt x="64858" y="11230"/>
                  </a:lnTo>
                  <a:lnTo>
                    <a:pt x="92412" y="120000"/>
                  </a:lnTo>
                  <a:lnTo>
                    <a:pt x="119966" y="1123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 name="Shape 56"/>
            <p:cNvSpPr/>
            <p:nvPr/>
          </p:nvSpPr>
          <p:spPr>
            <a:xfrm>
              <a:off x="6795900" y="2628550"/>
              <a:ext cx="102299" cy="25"/>
            </a:xfrm>
            <a:custGeom>
              <a:pathLst>
                <a:path extrusionOk="0" fill="none" h="120000" w="120000">
                  <a:moveTo>
                    <a:pt x="0" y="120000"/>
                  </a:moveTo>
                  <a:lnTo>
                    <a:pt x="120000" y="12000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57" name="Shape 57"/>
          <p:cNvSpPr txBox="1"/>
          <p:nvPr/>
        </p:nvSpPr>
        <p:spPr>
          <a:xfrm>
            <a:off x="1953149" y="3366435"/>
            <a:ext cx="5940310"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Lora"/>
              <a:buNone/>
            </a:pPr>
            <a:r>
              <a:rPr b="0" i="0" lang="en" sz="1400" u="none" cap="none" strike="noStrike">
                <a:solidFill>
                  <a:srgbClr val="000000"/>
                </a:solidFill>
                <a:latin typeface="Lora"/>
                <a:ea typeface="Lora"/>
                <a:cs typeface="Lora"/>
                <a:sym typeface="Lora"/>
              </a:rPr>
              <a:t>Squeezed with care by: Conrad Tindall, Ja</a:t>
            </a:r>
            <a:r>
              <a:rPr lang="en">
                <a:latin typeface="Lora"/>
                <a:ea typeface="Lora"/>
                <a:cs typeface="Lora"/>
                <a:sym typeface="Lora"/>
              </a:rPr>
              <a:t>ir</a:t>
            </a:r>
            <a:r>
              <a:rPr b="0" i="0" lang="en" sz="1400" u="none" cap="none" strike="noStrike">
                <a:solidFill>
                  <a:srgbClr val="000000"/>
                </a:solidFill>
                <a:latin typeface="Lora"/>
                <a:ea typeface="Lora"/>
                <a:cs typeface="Lora"/>
                <a:sym typeface="Lora"/>
              </a:rPr>
              <a:t>us Ang, and Bill Su</a:t>
            </a:r>
          </a:p>
        </p:txBody>
      </p:sp>
      <p:sp>
        <p:nvSpPr>
          <p:cNvPr id="58" name="Shape 58"/>
          <p:cNvSpPr/>
          <p:nvPr/>
        </p:nvSpPr>
        <p:spPr>
          <a:xfrm>
            <a:off x="925741" y="3327444"/>
            <a:ext cx="1013075" cy="927556"/>
          </a:xfrm>
          <a:prstGeom prst="rect">
            <a:avLst/>
          </a:prstGeom>
          <a:solidFill>
            <a:schemeClr val="lt1"/>
          </a:soli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pic>
        <p:nvPicPr>
          <p:cNvPr descr="The Juice Laundry" id="59" name="Shape 59"/>
          <p:cNvPicPr preferRelativeResize="0"/>
          <p:nvPr/>
        </p:nvPicPr>
        <p:blipFill rotWithShape="1">
          <a:blip r:embed="rId3">
            <a:alphaModFix/>
          </a:blip>
          <a:srcRect b="0" l="0" r="0" t="0"/>
          <a:stretch/>
        </p:blipFill>
        <p:spPr>
          <a:xfrm>
            <a:off x="925741" y="3167674"/>
            <a:ext cx="1013075" cy="101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1381250" y="922667"/>
            <a:ext cx="3878400" cy="435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lang="en"/>
              <a:t>Macro-level Results</a:t>
            </a:r>
          </a:p>
        </p:txBody>
      </p:sp>
      <p:grpSp>
        <p:nvGrpSpPr>
          <p:cNvPr id="124" name="Shape 124"/>
          <p:cNvGrpSpPr/>
          <p:nvPr/>
        </p:nvGrpSpPr>
        <p:grpSpPr>
          <a:xfrm>
            <a:off x="916463" y="1019753"/>
            <a:ext cx="214685" cy="214600"/>
            <a:chOff x="2594050" y="1631825"/>
            <a:chExt cx="439750" cy="439575"/>
          </a:xfrm>
        </p:grpSpPr>
        <p:sp>
          <p:nvSpPr>
            <p:cNvPr id="125" name="Shape 125"/>
            <p:cNvSpPr/>
            <p:nvPr/>
          </p:nvSpPr>
          <p:spPr>
            <a:xfrm>
              <a:off x="2594050" y="1883300"/>
              <a:ext cx="188100" cy="18810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6" name="Shape 126"/>
            <p:cNvSpPr/>
            <p:nvPr/>
          </p:nvSpPr>
          <p:spPr>
            <a:xfrm>
              <a:off x="2857700" y="1631825"/>
              <a:ext cx="176100" cy="176100"/>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7" name="Shape 127"/>
            <p:cNvSpPr/>
            <p:nvPr/>
          </p:nvSpPr>
          <p:spPr>
            <a:xfrm>
              <a:off x="2662850" y="1699400"/>
              <a:ext cx="303300" cy="303300"/>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8" name="Shape 128"/>
            <p:cNvSpPr/>
            <p:nvPr/>
          </p:nvSpPr>
          <p:spPr>
            <a:xfrm>
              <a:off x="2814910" y="1754060"/>
              <a:ext cx="50100" cy="5010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129" name="Shape 129"/>
          <p:cNvPicPr preferRelativeResize="0"/>
          <p:nvPr/>
        </p:nvPicPr>
        <p:blipFill>
          <a:blip r:embed="rId3">
            <a:alphaModFix/>
          </a:blip>
          <a:stretch>
            <a:fillRect/>
          </a:stretch>
        </p:blipFill>
        <p:spPr>
          <a:xfrm>
            <a:off x="4433887" y="631950"/>
            <a:ext cx="3933825" cy="4038600"/>
          </a:xfrm>
          <a:prstGeom prst="rect">
            <a:avLst/>
          </a:prstGeom>
          <a:noFill/>
          <a:ln>
            <a:noFill/>
          </a:ln>
        </p:spPr>
      </p:pic>
      <p:sp>
        <p:nvSpPr>
          <p:cNvPr id="130" name="Shape 130"/>
          <p:cNvSpPr txBox="1"/>
          <p:nvPr>
            <p:ph idx="1" type="body"/>
          </p:nvPr>
        </p:nvSpPr>
        <p:spPr>
          <a:xfrm>
            <a:off x="1131158" y="1648000"/>
            <a:ext cx="2334000" cy="1211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lang="en">
                <a:highlight>
                  <a:srgbClr val="FFCD00"/>
                </a:highlight>
              </a:rPr>
              <a:t>914% ROAS</a:t>
            </a:r>
          </a:p>
          <a:p>
            <a:pPr indent="0" lvl="0" marL="0" marR="0" rtl="0" algn="l">
              <a:lnSpc>
                <a:spcPct val="100000"/>
              </a:lnSpc>
              <a:spcBef>
                <a:spcPts val="0"/>
              </a:spcBef>
              <a:spcAft>
                <a:spcPts val="0"/>
              </a:spcAft>
              <a:buClr>
                <a:srgbClr val="FFCD00"/>
              </a:buClr>
              <a:buSzPct val="25000"/>
              <a:buFont typeface="Quattrocento Sans"/>
              <a:buNone/>
            </a:pPr>
            <a:r>
              <a:rPr lang="en"/>
              <a:t>Exceeded their 100% expected Return on Ad Spend</a:t>
            </a:r>
          </a:p>
        </p:txBody>
      </p:sp>
      <p:sp>
        <p:nvSpPr>
          <p:cNvPr id="131" name="Shape 131"/>
          <p:cNvSpPr txBox="1"/>
          <p:nvPr>
            <p:ph idx="1" type="body"/>
          </p:nvPr>
        </p:nvSpPr>
        <p:spPr>
          <a:xfrm>
            <a:off x="1131158" y="3072600"/>
            <a:ext cx="2334000" cy="1211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lang="en">
                <a:highlight>
                  <a:srgbClr val="FFCD00"/>
                </a:highlight>
              </a:rPr>
              <a:t>12.71% increase </a:t>
            </a:r>
          </a:p>
          <a:p>
            <a:pPr indent="0" lvl="0" marL="0" marR="0" rtl="0" algn="l">
              <a:lnSpc>
                <a:spcPct val="100000"/>
              </a:lnSpc>
              <a:spcBef>
                <a:spcPts val="0"/>
              </a:spcBef>
              <a:spcAft>
                <a:spcPts val="0"/>
              </a:spcAft>
              <a:buClr>
                <a:srgbClr val="FFCD00"/>
              </a:buClr>
              <a:buSzPct val="25000"/>
              <a:buFont typeface="Quattrocento Sans"/>
              <a:buNone/>
            </a:pPr>
            <a:r>
              <a:rPr lang="en"/>
              <a:t>In website sessions during the campaign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1381250" y="922667"/>
            <a:ext cx="3878400" cy="435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lang="en"/>
              <a:t>Campaign Performance</a:t>
            </a:r>
          </a:p>
        </p:txBody>
      </p:sp>
      <p:grpSp>
        <p:nvGrpSpPr>
          <p:cNvPr id="137" name="Shape 137"/>
          <p:cNvGrpSpPr/>
          <p:nvPr/>
        </p:nvGrpSpPr>
        <p:grpSpPr>
          <a:xfrm>
            <a:off x="916463" y="1019753"/>
            <a:ext cx="214685" cy="214600"/>
            <a:chOff x="2594050" y="1631825"/>
            <a:chExt cx="439750" cy="439575"/>
          </a:xfrm>
        </p:grpSpPr>
        <p:sp>
          <p:nvSpPr>
            <p:cNvPr id="138" name="Shape 138"/>
            <p:cNvSpPr/>
            <p:nvPr/>
          </p:nvSpPr>
          <p:spPr>
            <a:xfrm>
              <a:off x="2594050" y="1883300"/>
              <a:ext cx="188100" cy="18810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9" name="Shape 139"/>
            <p:cNvSpPr/>
            <p:nvPr/>
          </p:nvSpPr>
          <p:spPr>
            <a:xfrm>
              <a:off x="2857700" y="1631825"/>
              <a:ext cx="176100" cy="176100"/>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0" name="Shape 140"/>
            <p:cNvSpPr/>
            <p:nvPr/>
          </p:nvSpPr>
          <p:spPr>
            <a:xfrm>
              <a:off x="2662850" y="1699400"/>
              <a:ext cx="303300" cy="303300"/>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1" name="Shape 141"/>
            <p:cNvSpPr/>
            <p:nvPr/>
          </p:nvSpPr>
          <p:spPr>
            <a:xfrm>
              <a:off x="2814910" y="1754060"/>
              <a:ext cx="50100" cy="5010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142" name="Shape 142"/>
          <p:cNvPicPr preferRelativeResize="0"/>
          <p:nvPr/>
        </p:nvPicPr>
        <p:blipFill>
          <a:blip r:embed="rId3">
            <a:alphaModFix/>
          </a:blip>
          <a:stretch>
            <a:fillRect/>
          </a:stretch>
        </p:blipFill>
        <p:spPr>
          <a:xfrm>
            <a:off x="1516800" y="1912687"/>
            <a:ext cx="5943600" cy="2524125"/>
          </a:xfrm>
          <a:prstGeom prst="rect">
            <a:avLst/>
          </a:prstGeom>
          <a:noFill/>
          <a:ln>
            <a:noFill/>
          </a:ln>
        </p:spPr>
      </p:pic>
      <p:sp>
        <p:nvSpPr>
          <p:cNvPr id="143" name="Shape 143"/>
          <p:cNvSpPr/>
          <p:nvPr/>
        </p:nvSpPr>
        <p:spPr>
          <a:xfrm>
            <a:off x="323500" y="1671525"/>
            <a:ext cx="2509200" cy="32715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Times New Roman"/>
              <a:buNone/>
            </a:pPr>
            <a:r>
              <a:t/>
            </a:r>
            <a:endParaRPr i="1">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Font typeface="Times New Roman"/>
              <a:buNone/>
            </a:pPr>
            <a:r>
              <a:t/>
            </a:r>
            <a:endParaRPr i="1">
              <a:latin typeface="Times New Roman"/>
              <a:ea typeface="Times New Roman"/>
              <a:cs typeface="Times New Roman"/>
              <a:sym typeface="Times New Roman"/>
            </a:endParaRPr>
          </a:p>
          <a:p>
            <a:pPr lvl="0" rtl="0">
              <a:spcBef>
                <a:spcPts val="0"/>
              </a:spcBef>
              <a:buClr>
                <a:schemeClr val="dk1"/>
              </a:buClr>
              <a:buFont typeface="Times New Roman"/>
              <a:buNone/>
            </a:pPr>
            <a:r>
              <a:t/>
            </a:r>
            <a:endParaRPr i="1">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1381250" y="922667"/>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lang="en"/>
              <a:t>Failures</a:t>
            </a:r>
          </a:p>
        </p:txBody>
      </p:sp>
      <p:sp>
        <p:nvSpPr>
          <p:cNvPr id="149" name="Shape 149"/>
          <p:cNvSpPr txBox="1"/>
          <p:nvPr>
            <p:ph idx="1" type="body"/>
          </p:nvPr>
        </p:nvSpPr>
        <p:spPr>
          <a:xfrm>
            <a:off x="2248458" y="1638975"/>
            <a:ext cx="2334000" cy="1211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lang="en" sz="1200">
                <a:highlight>
                  <a:srgbClr val="FFCD00"/>
                </a:highlight>
              </a:rPr>
              <a:t>Events campaign paused</a:t>
            </a:r>
          </a:p>
          <a:p>
            <a:pPr indent="0" lvl="0" marL="0" marR="0" rtl="0" algn="l">
              <a:lnSpc>
                <a:spcPct val="100000"/>
              </a:lnSpc>
              <a:spcBef>
                <a:spcPts val="0"/>
              </a:spcBef>
              <a:spcAft>
                <a:spcPts val="0"/>
              </a:spcAft>
              <a:buClr>
                <a:srgbClr val="FFCD00"/>
              </a:buClr>
              <a:buSzPct val="25000"/>
              <a:buFont typeface="Quattrocento Sans"/>
              <a:buNone/>
            </a:pPr>
            <a:r>
              <a:rPr lang="en" sz="1200"/>
              <a:t>for Tom Tom Founder’s Festival and City Market ad groups due to high cost of first page bid</a:t>
            </a:r>
          </a:p>
        </p:txBody>
      </p:sp>
      <p:sp>
        <p:nvSpPr>
          <p:cNvPr id="150" name="Shape 150"/>
          <p:cNvSpPr txBox="1"/>
          <p:nvPr>
            <p:ph idx="2" type="body"/>
          </p:nvPr>
        </p:nvSpPr>
        <p:spPr>
          <a:xfrm>
            <a:off x="5075482" y="1604437"/>
            <a:ext cx="2334000" cy="1211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lang="en" sz="1200"/>
              <a:t>The City Market ad group only generated </a:t>
            </a:r>
            <a:r>
              <a:rPr b="1" lang="en" sz="1200">
                <a:highlight>
                  <a:srgbClr val="FFCD00"/>
                </a:highlight>
              </a:rPr>
              <a:t>2 clicks out of 300 impressions</a:t>
            </a:r>
            <a:r>
              <a:rPr lang="en" sz="1200"/>
              <a:t> for an average CPC of </a:t>
            </a:r>
            <a:r>
              <a:rPr lang="en" sz="1200">
                <a:solidFill>
                  <a:schemeClr val="dk1"/>
                </a:solidFill>
              </a:rPr>
              <a:t>$1.66 and CTR of 0.67%</a:t>
            </a:r>
          </a:p>
        </p:txBody>
      </p:sp>
      <p:sp>
        <p:nvSpPr>
          <p:cNvPr id="151" name="Shape 151"/>
          <p:cNvSpPr txBox="1"/>
          <p:nvPr>
            <p:ph idx="1" type="body"/>
          </p:nvPr>
        </p:nvSpPr>
        <p:spPr>
          <a:xfrm>
            <a:off x="3834914" y="3062008"/>
            <a:ext cx="2333998" cy="1211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lang="en" sz="1200"/>
              <a:t>The Spring Cleanse ad group within the Pre-Summer/Spring Diet campaign only had 25 impressions over a</a:t>
            </a:r>
            <a:r>
              <a:rPr b="1" lang="en" sz="1200"/>
              <a:t> </a:t>
            </a:r>
            <a:r>
              <a:rPr b="1" lang="en" sz="1200">
                <a:highlight>
                  <a:srgbClr val="FFCD00"/>
                </a:highlight>
              </a:rPr>
              <a:t>two-week period</a:t>
            </a:r>
          </a:p>
        </p:txBody>
      </p:sp>
      <p:sp>
        <p:nvSpPr>
          <p:cNvPr id="152" name="Shape 152"/>
          <p:cNvSpPr txBox="1"/>
          <p:nvPr>
            <p:ph idx="2" type="body"/>
          </p:nvPr>
        </p:nvSpPr>
        <p:spPr>
          <a:xfrm>
            <a:off x="6288578" y="3062008"/>
            <a:ext cx="2333998" cy="1211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lang="en" sz="1200">
                <a:highlight>
                  <a:srgbClr val="FFCD00"/>
                </a:highlight>
              </a:rPr>
              <a:t>Failed to reach goal of 17,000 impressions </a:t>
            </a:r>
            <a:r>
              <a:rPr lang="en" sz="1200"/>
              <a:t>because team overestimated seasonality of juice cleansing</a:t>
            </a:r>
          </a:p>
        </p:txBody>
      </p:sp>
      <p:grpSp>
        <p:nvGrpSpPr>
          <p:cNvPr id="153" name="Shape 153"/>
          <p:cNvGrpSpPr/>
          <p:nvPr/>
        </p:nvGrpSpPr>
        <p:grpSpPr>
          <a:xfrm>
            <a:off x="916457" y="1019749"/>
            <a:ext cx="214623" cy="214624"/>
            <a:chOff x="2594050" y="1631825"/>
            <a:chExt cx="439624" cy="439625"/>
          </a:xfrm>
        </p:grpSpPr>
        <p:sp>
          <p:nvSpPr>
            <p:cNvPr id="154" name="Shape 154"/>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 name="Shape 155"/>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 name="Shape 156"/>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 name="Shape 157"/>
            <p:cNvSpPr/>
            <p:nvPr/>
          </p:nvSpPr>
          <p:spPr>
            <a:xfrm>
              <a:off x="2814910" y="1754060"/>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58" name="Shape 158"/>
          <p:cNvSpPr txBox="1"/>
          <p:nvPr>
            <p:ph idx="2" type="body"/>
          </p:nvPr>
        </p:nvSpPr>
        <p:spPr>
          <a:xfrm>
            <a:off x="987207" y="3131075"/>
            <a:ext cx="2334000" cy="1211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lang="en" sz="1200"/>
              <a:t>Ad groups that contained keywords for competitors resulted in CTR and average CPC of</a:t>
            </a:r>
            <a:r>
              <a:rPr b="1" lang="en" sz="1200"/>
              <a:t> </a:t>
            </a:r>
            <a:r>
              <a:rPr b="1" lang="en" sz="1200">
                <a:highlight>
                  <a:srgbClr val="FFCD00"/>
                </a:highlight>
              </a:rPr>
              <a:t>1.56% and $1.24, respectively</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1381250" y="922667"/>
            <a:ext cx="3878400" cy="435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lang="en"/>
              <a:t>Most Successful Ad Copies &amp; Keywords</a:t>
            </a:r>
          </a:p>
        </p:txBody>
      </p:sp>
      <p:grpSp>
        <p:nvGrpSpPr>
          <p:cNvPr id="164" name="Shape 164"/>
          <p:cNvGrpSpPr/>
          <p:nvPr/>
        </p:nvGrpSpPr>
        <p:grpSpPr>
          <a:xfrm>
            <a:off x="916463" y="1019753"/>
            <a:ext cx="214685" cy="214600"/>
            <a:chOff x="2594050" y="1631825"/>
            <a:chExt cx="439750" cy="439575"/>
          </a:xfrm>
        </p:grpSpPr>
        <p:sp>
          <p:nvSpPr>
            <p:cNvPr id="165" name="Shape 165"/>
            <p:cNvSpPr/>
            <p:nvPr/>
          </p:nvSpPr>
          <p:spPr>
            <a:xfrm>
              <a:off x="2594050" y="1883300"/>
              <a:ext cx="188100" cy="18810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6" name="Shape 166"/>
            <p:cNvSpPr/>
            <p:nvPr/>
          </p:nvSpPr>
          <p:spPr>
            <a:xfrm>
              <a:off x="2857700" y="1631825"/>
              <a:ext cx="176100" cy="176100"/>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7" name="Shape 167"/>
            <p:cNvSpPr/>
            <p:nvPr/>
          </p:nvSpPr>
          <p:spPr>
            <a:xfrm>
              <a:off x="2662850" y="1699400"/>
              <a:ext cx="303300" cy="303300"/>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8" name="Shape 168"/>
            <p:cNvSpPr/>
            <p:nvPr/>
          </p:nvSpPr>
          <p:spPr>
            <a:xfrm>
              <a:off x="2814910" y="1754060"/>
              <a:ext cx="50100" cy="5010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169" name="Shape 169"/>
          <p:cNvPicPr preferRelativeResize="0"/>
          <p:nvPr/>
        </p:nvPicPr>
        <p:blipFill>
          <a:blip r:embed="rId3">
            <a:alphaModFix/>
          </a:blip>
          <a:stretch>
            <a:fillRect/>
          </a:stretch>
        </p:blipFill>
        <p:spPr>
          <a:xfrm>
            <a:off x="132524" y="2279025"/>
            <a:ext cx="3531200" cy="1595825"/>
          </a:xfrm>
          <a:prstGeom prst="rect">
            <a:avLst/>
          </a:prstGeom>
          <a:noFill/>
          <a:ln>
            <a:noFill/>
          </a:ln>
        </p:spPr>
      </p:pic>
      <p:pic>
        <p:nvPicPr>
          <p:cNvPr id="170" name="Shape 170"/>
          <p:cNvPicPr preferRelativeResize="0"/>
          <p:nvPr/>
        </p:nvPicPr>
        <p:blipFill>
          <a:blip r:embed="rId4">
            <a:alphaModFix/>
          </a:blip>
          <a:stretch>
            <a:fillRect/>
          </a:stretch>
        </p:blipFill>
        <p:spPr>
          <a:xfrm>
            <a:off x="3466025" y="1489124"/>
            <a:ext cx="5677975" cy="3175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pic>
        <p:nvPicPr>
          <p:cNvPr id="175" name="Shape 175"/>
          <p:cNvPicPr preferRelativeResize="0"/>
          <p:nvPr/>
        </p:nvPicPr>
        <p:blipFill rotWithShape="1">
          <a:blip r:embed="rId3">
            <a:alphaModFix/>
          </a:blip>
          <a:srcRect b="0" l="0" r="0" t="0"/>
          <a:stretch/>
        </p:blipFill>
        <p:spPr>
          <a:xfrm>
            <a:off x="893573" y="1015665"/>
            <a:ext cx="2458571" cy="3574280"/>
          </a:xfrm>
          <a:prstGeom prst="rect">
            <a:avLst/>
          </a:prstGeom>
          <a:noFill/>
          <a:ln>
            <a:noFill/>
          </a:ln>
        </p:spPr>
      </p:pic>
      <p:sp>
        <p:nvSpPr>
          <p:cNvPr id="176" name="Shape 176"/>
          <p:cNvSpPr txBox="1"/>
          <p:nvPr>
            <p:ph idx="4294967295" type="body"/>
          </p:nvPr>
        </p:nvSpPr>
        <p:spPr>
          <a:xfrm>
            <a:off x="3199553" y="635658"/>
            <a:ext cx="5626371" cy="36542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1" lang="en" sz="2000">
                <a:solidFill>
                  <a:schemeClr val="dk1"/>
                </a:solidFill>
                <a:latin typeface="Lora"/>
                <a:ea typeface="Lora"/>
                <a:cs typeface="Lora"/>
                <a:sym typeface="Lora"/>
              </a:rPr>
              <a:t>Future Recommendations</a:t>
            </a:r>
          </a:p>
          <a:p>
            <a:pPr indent="0" lvl="0" marL="0" marR="0" rtl="0" algn="l">
              <a:lnSpc>
                <a:spcPct val="100000"/>
              </a:lnSpc>
              <a:spcBef>
                <a:spcPts val="0"/>
              </a:spcBef>
              <a:spcAft>
                <a:spcPts val="0"/>
              </a:spcAft>
              <a:buClr>
                <a:schemeClr val="dk1"/>
              </a:buClr>
              <a:buSzPct val="25000"/>
              <a:buFont typeface="Arial"/>
              <a:buNone/>
            </a:pPr>
            <a:r>
              <a:t/>
            </a:r>
            <a:endParaRPr b="0" i="0" sz="2000" u="none" cap="none" strike="noStrike">
              <a:solidFill>
                <a:schemeClr val="dk1"/>
              </a:solidFill>
              <a:latin typeface="Lora"/>
              <a:ea typeface="Lora"/>
              <a:cs typeface="Lora"/>
              <a:sym typeface="Lora"/>
            </a:endParaRPr>
          </a:p>
          <a:p>
            <a:pPr indent="-342900" lvl="0" marL="342900" marR="0" rtl="0" algn="l">
              <a:lnSpc>
                <a:spcPct val="100000"/>
              </a:lnSpc>
              <a:spcBef>
                <a:spcPts val="0"/>
              </a:spcBef>
              <a:spcAft>
                <a:spcPts val="0"/>
              </a:spcAft>
              <a:buClr>
                <a:schemeClr val="dk1"/>
              </a:buClr>
              <a:buSzPct val="55000"/>
              <a:buFont typeface="Quattrocento Sans"/>
              <a:buChar char="◉"/>
            </a:pPr>
            <a:r>
              <a:rPr lang="en" sz="2000">
                <a:solidFill>
                  <a:schemeClr val="dk1"/>
                </a:solidFill>
                <a:latin typeface="Lora"/>
                <a:ea typeface="Lora"/>
                <a:cs typeface="Lora"/>
                <a:sym typeface="Lora"/>
              </a:rPr>
              <a:t>Leverage brand awareness by continuing its PPC campaign focused on branded and product keywords</a:t>
            </a:r>
          </a:p>
          <a:p>
            <a:pPr indent="-342900" lvl="0" marL="342900" marR="0" rtl="0" algn="l">
              <a:lnSpc>
                <a:spcPct val="100000"/>
              </a:lnSpc>
              <a:spcBef>
                <a:spcPts val="0"/>
              </a:spcBef>
              <a:spcAft>
                <a:spcPts val="0"/>
              </a:spcAft>
              <a:buClr>
                <a:schemeClr val="dk1"/>
              </a:buClr>
              <a:buSzPct val="55000"/>
              <a:buFont typeface="Quattrocento Sans"/>
              <a:buChar char="◉"/>
            </a:pPr>
            <a:r>
              <a:rPr lang="en" sz="2000">
                <a:solidFill>
                  <a:schemeClr val="dk1"/>
                </a:solidFill>
                <a:latin typeface="Lora"/>
                <a:ea typeface="Lora"/>
                <a:cs typeface="Lora"/>
                <a:sym typeface="Lora"/>
              </a:rPr>
              <a:t>Continue to leverage social media as a means to reach new customers</a:t>
            </a:r>
          </a:p>
          <a:p>
            <a:pPr indent="-400050" lvl="0" marL="342900" marR="0" rtl="0" algn="l">
              <a:lnSpc>
                <a:spcPct val="100000"/>
              </a:lnSpc>
              <a:spcBef>
                <a:spcPts val="0"/>
              </a:spcBef>
              <a:spcAft>
                <a:spcPts val="0"/>
              </a:spcAft>
              <a:buClr>
                <a:schemeClr val="dk1"/>
              </a:buClr>
              <a:buSzPct val="100000"/>
              <a:buFont typeface="Lora"/>
              <a:buChar char="◉"/>
            </a:pPr>
            <a:r>
              <a:rPr lang="en" sz="2000">
                <a:solidFill>
                  <a:schemeClr val="dk1"/>
                </a:solidFill>
                <a:latin typeface="Lora"/>
                <a:ea typeface="Lora"/>
                <a:cs typeface="Lora"/>
                <a:sym typeface="Lora"/>
              </a:rPr>
              <a:t>Regularly adjust keywords and ad copies </a:t>
            </a:r>
          </a:p>
        </p:txBody>
      </p:sp>
      <p:cxnSp>
        <p:nvCxnSpPr>
          <p:cNvPr id="177" name="Shape 177"/>
          <p:cNvCxnSpPr/>
          <p:nvPr/>
        </p:nvCxnSpPr>
        <p:spPr>
          <a:xfrm>
            <a:off x="-6450" y="1131725"/>
            <a:ext cx="9150599" cy="0"/>
          </a:xfrm>
          <a:prstGeom prst="straightConnector1">
            <a:avLst/>
          </a:prstGeom>
          <a:noFill/>
          <a:ln cap="flat" cmpd="sng" w="9525">
            <a:solidFill>
              <a:srgbClr val="CCCCCC"/>
            </a:solidFill>
            <a:prstDash val="solid"/>
            <a:round/>
            <a:headEnd len="med" w="med" type="none"/>
            <a:tailEnd len="med" w="med" type="none"/>
          </a:ln>
        </p:spPr>
      </p:cxnSp>
      <p:sp>
        <p:nvSpPr>
          <p:cNvPr id="178" name="Shape 178"/>
          <p:cNvSpPr/>
          <p:nvPr/>
        </p:nvSpPr>
        <p:spPr>
          <a:xfrm>
            <a:off x="625400" y="736699"/>
            <a:ext cx="790198" cy="790198"/>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179" name="Shape 179"/>
          <p:cNvGrpSpPr/>
          <p:nvPr/>
        </p:nvGrpSpPr>
        <p:grpSpPr>
          <a:xfrm>
            <a:off x="835746" y="958868"/>
            <a:ext cx="369503" cy="369504"/>
            <a:chOff x="2594050" y="1631825"/>
            <a:chExt cx="439624" cy="439625"/>
          </a:xfrm>
        </p:grpSpPr>
        <p:sp>
          <p:nvSpPr>
            <p:cNvPr id="180" name="Shape 180"/>
            <p:cNvSpPr/>
            <p:nvPr/>
          </p:nvSpPr>
          <p:spPr>
            <a:xfrm>
              <a:off x="2594050" y="1883300"/>
              <a:ext cx="188175" cy="188150"/>
            </a:xfrm>
            <a:custGeom>
              <a:pathLst>
                <a:path extrusionOk="0" fill="none" h="120000" w="120000">
                  <a:moveTo>
                    <a:pt x="95528" y="0"/>
                  </a:moveTo>
                  <a:lnTo>
                    <a:pt x="8561" y="102524"/>
                  </a:lnTo>
                  <a:lnTo>
                    <a:pt x="15" y="120000"/>
                  </a:lnTo>
                  <a:lnTo>
                    <a:pt x="17489" y="111453"/>
                  </a:lnTo>
                  <a:lnTo>
                    <a:pt x="119984" y="24459"/>
                  </a:lnTo>
                  <a:lnTo>
                    <a:pt x="95528" y="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1" name="Shape 181"/>
            <p:cNvSpPr/>
            <p:nvPr/>
          </p:nvSpPr>
          <p:spPr>
            <a:xfrm>
              <a:off x="2857700" y="1631825"/>
              <a:ext cx="175974" cy="175999"/>
            </a:xfrm>
            <a:custGeom>
              <a:pathLst>
                <a:path extrusionOk="0" fill="none" h="120000" w="120000">
                  <a:moveTo>
                    <a:pt x="4568" y="46090"/>
                  </a:moveTo>
                  <a:lnTo>
                    <a:pt x="73919" y="115414"/>
                  </a:lnTo>
                  <a:lnTo>
                    <a:pt x="73919" y="115414"/>
                  </a:lnTo>
                  <a:lnTo>
                    <a:pt x="73919" y="115414"/>
                  </a:lnTo>
                  <a:lnTo>
                    <a:pt x="79306" y="117903"/>
                  </a:lnTo>
                  <a:lnTo>
                    <a:pt x="85120" y="119573"/>
                  </a:lnTo>
                  <a:lnTo>
                    <a:pt x="90524" y="119982"/>
                  </a:lnTo>
                  <a:lnTo>
                    <a:pt x="96337" y="119982"/>
                  </a:lnTo>
                  <a:lnTo>
                    <a:pt x="102150" y="118738"/>
                  </a:lnTo>
                  <a:lnTo>
                    <a:pt x="107538" y="116659"/>
                  </a:lnTo>
                  <a:lnTo>
                    <a:pt x="110026" y="115005"/>
                  </a:lnTo>
                  <a:lnTo>
                    <a:pt x="112533" y="113761"/>
                  </a:lnTo>
                  <a:lnTo>
                    <a:pt x="115022" y="111681"/>
                  </a:lnTo>
                  <a:lnTo>
                    <a:pt x="117511" y="109602"/>
                  </a:lnTo>
                  <a:lnTo>
                    <a:pt x="117511" y="109602"/>
                  </a:lnTo>
                  <a:lnTo>
                    <a:pt x="118346" y="108357"/>
                  </a:lnTo>
                  <a:lnTo>
                    <a:pt x="119590" y="106704"/>
                  </a:lnTo>
                  <a:lnTo>
                    <a:pt x="119999" y="104625"/>
                  </a:lnTo>
                  <a:lnTo>
                    <a:pt x="119999" y="102971"/>
                  </a:lnTo>
                  <a:lnTo>
                    <a:pt x="119999" y="102971"/>
                  </a:lnTo>
                  <a:lnTo>
                    <a:pt x="119999" y="101301"/>
                  </a:lnTo>
                  <a:lnTo>
                    <a:pt x="119590" y="99647"/>
                  </a:lnTo>
                  <a:lnTo>
                    <a:pt x="118346" y="97977"/>
                  </a:lnTo>
                  <a:lnTo>
                    <a:pt x="117511" y="96323"/>
                  </a:lnTo>
                  <a:lnTo>
                    <a:pt x="23679" y="2505"/>
                  </a:lnTo>
                  <a:lnTo>
                    <a:pt x="23679" y="2505"/>
                  </a:lnTo>
                  <a:lnTo>
                    <a:pt x="22008" y="1670"/>
                  </a:lnTo>
                  <a:lnTo>
                    <a:pt x="20355" y="426"/>
                  </a:lnTo>
                  <a:lnTo>
                    <a:pt x="18684" y="0"/>
                  </a:lnTo>
                  <a:lnTo>
                    <a:pt x="17030" y="0"/>
                  </a:lnTo>
                  <a:lnTo>
                    <a:pt x="17030" y="0"/>
                  </a:lnTo>
                  <a:lnTo>
                    <a:pt x="15377" y="0"/>
                  </a:lnTo>
                  <a:lnTo>
                    <a:pt x="13297" y="426"/>
                  </a:lnTo>
                  <a:lnTo>
                    <a:pt x="11626" y="1670"/>
                  </a:lnTo>
                  <a:lnTo>
                    <a:pt x="10382" y="2505"/>
                  </a:lnTo>
                  <a:lnTo>
                    <a:pt x="10382" y="2505"/>
                  </a:lnTo>
                  <a:lnTo>
                    <a:pt x="8302" y="4994"/>
                  </a:lnTo>
                  <a:lnTo>
                    <a:pt x="6239" y="7482"/>
                  </a:lnTo>
                  <a:lnTo>
                    <a:pt x="4995" y="9971"/>
                  </a:lnTo>
                  <a:lnTo>
                    <a:pt x="3324" y="12460"/>
                  </a:lnTo>
                  <a:lnTo>
                    <a:pt x="1244" y="17863"/>
                  </a:lnTo>
                  <a:lnTo>
                    <a:pt x="0" y="23676"/>
                  </a:lnTo>
                  <a:lnTo>
                    <a:pt x="0" y="29488"/>
                  </a:lnTo>
                  <a:lnTo>
                    <a:pt x="426" y="34875"/>
                  </a:lnTo>
                  <a:lnTo>
                    <a:pt x="2079" y="40687"/>
                  </a:lnTo>
                  <a:lnTo>
                    <a:pt x="4568" y="46090"/>
                  </a:lnTo>
                  <a:lnTo>
                    <a:pt x="4568" y="46090"/>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2" name="Shape 182"/>
            <p:cNvSpPr/>
            <p:nvPr/>
          </p:nvSpPr>
          <p:spPr>
            <a:xfrm>
              <a:off x="2662850" y="1699400"/>
              <a:ext cx="303249" cy="303249"/>
            </a:xfrm>
            <a:custGeom>
              <a:pathLst>
                <a:path extrusionOk="0" fill="none" h="120000" w="120000">
                  <a:moveTo>
                    <a:pt x="79518" y="9"/>
                  </a:moveTo>
                  <a:lnTo>
                    <a:pt x="48197" y="31568"/>
                  </a:lnTo>
                  <a:lnTo>
                    <a:pt x="48197" y="31568"/>
                  </a:lnTo>
                  <a:lnTo>
                    <a:pt x="45784" y="30608"/>
                  </a:lnTo>
                  <a:lnTo>
                    <a:pt x="43380" y="29648"/>
                  </a:lnTo>
                  <a:lnTo>
                    <a:pt x="40481" y="28679"/>
                  </a:lnTo>
                  <a:lnTo>
                    <a:pt x="37592" y="28194"/>
                  </a:lnTo>
                  <a:lnTo>
                    <a:pt x="34466" y="27472"/>
                  </a:lnTo>
                  <a:lnTo>
                    <a:pt x="31330" y="26997"/>
                  </a:lnTo>
                  <a:lnTo>
                    <a:pt x="28194" y="26750"/>
                  </a:lnTo>
                  <a:lnTo>
                    <a:pt x="25068" y="26750"/>
                  </a:lnTo>
                  <a:lnTo>
                    <a:pt x="25068" y="26750"/>
                  </a:lnTo>
                  <a:lnTo>
                    <a:pt x="22169" y="26750"/>
                  </a:lnTo>
                  <a:lnTo>
                    <a:pt x="19281" y="26997"/>
                  </a:lnTo>
                  <a:lnTo>
                    <a:pt x="16154" y="27472"/>
                  </a:lnTo>
                  <a:lnTo>
                    <a:pt x="13018" y="28194"/>
                  </a:lnTo>
                  <a:lnTo>
                    <a:pt x="9882" y="29401"/>
                  </a:lnTo>
                  <a:lnTo>
                    <a:pt x="6994" y="30608"/>
                  </a:lnTo>
                  <a:lnTo>
                    <a:pt x="4105" y="32537"/>
                  </a:lnTo>
                  <a:lnTo>
                    <a:pt x="1454" y="34704"/>
                  </a:lnTo>
                  <a:lnTo>
                    <a:pt x="1454" y="34704"/>
                  </a:lnTo>
                  <a:lnTo>
                    <a:pt x="732" y="35426"/>
                  </a:lnTo>
                  <a:lnTo>
                    <a:pt x="247" y="36385"/>
                  </a:lnTo>
                  <a:lnTo>
                    <a:pt x="9" y="37355"/>
                  </a:lnTo>
                  <a:lnTo>
                    <a:pt x="9" y="38562"/>
                  </a:lnTo>
                  <a:lnTo>
                    <a:pt x="9" y="38562"/>
                  </a:lnTo>
                  <a:lnTo>
                    <a:pt x="9" y="39521"/>
                  </a:lnTo>
                  <a:lnTo>
                    <a:pt x="247" y="40491"/>
                  </a:lnTo>
                  <a:lnTo>
                    <a:pt x="732" y="41450"/>
                  </a:lnTo>
                  <a:lnTo>
                    <a:pt x="1454" y="42410"/>
                  </a:lnTo>
                  <a:lnTo>
                    <a:pt x="77589" y="118555"/>
                  </a:lnTo>
                  <a:lnTo>
                    <a:pt x="77589" y="118555"/>
                  </a:lnTo>
                  <a:lnTo>
                    <a:pt x="78558" y="119277"/>
                  </a:lnTo>
                  <a:lnTo>
                    <a:pt x="79518" y="119752"/>
                  </a:lnTo>
                  <a:lnTo>
                    <a:pt x="80478" y="119999"/>
                  </a:lnTo>
                  <a:lnTo>
                    <a:pt x="81447" y="119999"/>
                  </a:lnTo>
                  <a:lnTo>
                    <a:pt x="81447" y="119999"/>
                  </a:lnTo>
                  <a:lnTo>
                    <a:pt x="82654" y="119999"/>
                  </a:lnTo>
                  <a:lnTo>
                    <a:pt x="83614" y="119752"/>
                  </a:lnTo>
                  <a:lnTo>
                    <a:pt x="84573" y="119277"/>
                  </a:lnTo>
                  <a:lnTo>
                    <a:pt x="85295" y="118555"/>
                  </a:lnTo>
                  <a:lnTo>
                    <a:pt x="85295" y="118555"/>
                  </a:lnTo>
                  <a:lnTo>
                    <a:pt x="87472" y="115904"/>
                  </a:lnTo>
                  <a:lnTo>
                    <a:pt x="89391" y="113005"/>
                  </a:lnTo>
                  <a:lnTo>
                    <a:pt x="90598" y="110117"/>
                  </a:lnTo>
                  <a:lnTo>
                    <a:pt x="91805" y="106981"/>
                  </a:lnTo>
                  <a:lnTo>
                    <a:pt x="92527" y="103854"/>
                  </a:lnTo>
                  <a:lnTo>
                    <a:pt x="93012" y="100718"/>
                  </a:lnTo>
                  <a:lnTo>
                    <a:pt x="93249" y="97830"/>
                  </a:lnTo>
                  <a:lnTo>
                    <a:pt x="93249" y="94941"/>
                  </a:lnTo>
                  <a:lnTo>
                    <a:pt x="93249" y="94941"/>
                  </a:lnTo>
                  <a:lnTo>
                    <a:pt x="93249" y="91805"/>
                  </a:lnTo>
                  <a:lnTo>
                    <a:pt x="93012" y="88679"/>
                  </a:lnTo>
                  <a:lnTo>
                    <a:pt x="92527" y="85543"/>
                  </a:lnTo>
                  <a:lnTo>
                    <a:pt x="91805" y="82407"/>
                  </a:lnTo>
                  <a:lnTo>
                    <a:pt x="91320" y="79518"/>
                  </a:lnTo>
                  <a:lnTo>
                    <a:pt x="90361" y="76629"/>
                  </a:lnTo>
                  <a:lnTo>
                    <a:pt x="89391" y="74215"/>
                  </a:lnTo>
                  <a:lnTo>
                    <a:pt x="88431" y="71812"/>
                  </a:lnTo>
                  <a:lnTo>
                    <a:pt x="119999" y="40491"/>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83" name="Shape 183"/>
            <p:cNvSpPr/>
            <p:nvPr/>
          </p:nvSpPr>
          <p:spPr>
            <a:xfrm>
              <a:off x="2801675" y="1740825"/>
              <a:ext cx="49950" cy="49950"/>
            </a:xfrm>
            <a:custGeom>
              <a:pathLst>
                <a:path extrusionOk="0" fill="none" h="120000" w="120000">
                  <a:moveTo>
                    <a:pt x="60" y="119939"/>
                  </a:moveTo>
                  <a:lnTo>
                    <a:pt x="120000" y="0"/>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1381250" y="922667"/>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lang="en"/>
              <a:t>Learning Objectives</a:t>
            </a:r>
          </a:p>
        </p:txBody>
      </p:sp>
      <p:sp>
        <p:nvSpPr>
          <p:cNvPr id="189" name="Shape 189"/>
          <p:cNvSpPr txBox="1"/>
          <p:nvPr>
            <p:ph idx="1" type="body"/>
          </p:nvPr>
        </p:nvSpPr>
        <p:spPr>
          <a:xfrm>
            <a:off x="1167150" y="1717244"/>
            <a:ext cx="6809700" cy="2350200"/>
          </a:xfrm>
          <a:prstGeom prst="rect">
            <a:avLst/>
          </a:prstGeom>
          <a:noFill/>
          <a:ln>
            <a:noFill/>
          </a:ln>
        </p:spPr>
        <p:txBody>
          <a:bodyPr anchorCtr="0" anchor="t" bIns="91425" lIns="91425" rIns="91425" tIns="91425">
            <a:noAutofit/>
          </a:bodyPr>
          <a:lstStyle/>
          <a:p>
            <a:pPr indent="0" lvl="0" marR="0" rtl="0" algn="l">
              <a:lnSpc>
                <a:spcPct val="115000"/>
              </a:lnSpc>
              <a:spcBef>
                <a:spcPts val="0"/>
              </a:spcBef>
              <a:spcAft>
                <a:spcPts val="0"/>
              </a:spcAft>
              <a:buNone/>
            </a:pPr>
            <a:r>
              <a:rPr lang="en" sz="1800">
                <a:latin typeface="Lora"/>
                <a:ea typeface="Lora"/>
                <a:cs typeface="Lora"/>
                <a:sym typeface="Lora"/>
              </a:rPr>
              <a:t>Gain a deeper understanding of how to … </a:t>
            </a:r>
          </a:p>
          <a:p>
            <a:pPr indent="-228600" lvl="0" marL="457200" marR="0" rtl="0" algn="l">
              <a:lnSpc>
                <a:spcPct val="115000"/>
              </a:lnSpc>
              <a:spcBef>
                <a:spcPts val="0"/>
              </a:spcBef>
              <a:spcAft>
                <a:spcPts val="0"/>
              </a:spcAft>
              <a:buClr>
                <a:srgbClr val="000000"/>
              </a:buClr>
              <a:buSzPct val="100000"/>
              <a:buFont typeface="Quattrocento Sans"/>
              <a:buChar char="◉"/>
            </a:pPr>
            <a:r>
              <a:rPr lang="en" sz="1800">
                <a:latin typeface="Lora"/>
                <a:ea typeface="Lora"/>
                <a:cs typeface="Lora"/>
                <a:sym typeface="Lora"/>
              </a:rPr>
              <a:t>Drive brand awareness and sales through digital mediums</a:t>
            </a:r>
          </a:p>
          <a:p>
            <a:pPr indent="-228600" lvl="0" marL="457200" marR="0" rtl="0" algn="l">
              <a:lnSpc>
                <a:spcPct val="115000"/>
              </a:lnSpc>
              <a:spcBef>
                <a:spcPts val="0"/>
              </a:spcBef>
              <a:spcAft>
                <a:spcPts val="0"/>
              </a:spcAft>
              <a:buClr>
                <a:srgbClr val="000000"/>
              </a:buClr>
              <a:buSzPct val="100000"/>
              <a:buFont typeface="Lora"/>
              <a:buChar char="◉"/>
            </a:pPr>
            <a:r>
              <a:rPr lang="en" sz="1800">
                <a:latin typeface="Lora"/>
                <a:ea typeface="Lora"/>
                <a:cs typeface="Lora"/>
                <a:sym typeface="Lora"/>
              </a:rPr>
              <a:t>Select effective keywords, geo-target ads, allocate effective budgets, structure campaigns and ad groups, track conversions, optimize ad copies, report metrics</a:t>
            </a:r>
          </a:p>
          <a:p>
            <a:pPr indent="-228600" lvl="0" marL="457200" marR="0" rtl="0" algn="l">
              <a:lnSpc>
                <a:spcPct val="115000"/>
              </a:lnSpc>
              <a:spcBef>
                <a:spcPts val="0"/>
              </a:spcBef>
              <a:spcAft>
                <a:spcPts val="0"/>
              </a:spcAft>
              <a:buClr>
                <a:srgbClr val="000000"/>
              </a:buClr>
              <a:buSzPct val="100000"/>
              <a:buFont typeface="Lora"/>
              <a:buChar char="◉"/>
            </a:pPr>
            <a:r>
              <a:rPr lang="en" sz="1800">
                <a:latin typeface="Lora"/>
                <a:ea typeface="Lora"/>
                <a:cs typeface="Lora"/>
                <a:sym typeface="Lora"/>
              </a:rPr>
              <a:t>Index sites with google webmaster</a:t>
            </a:r>
          </a:p>
          <a:p>
            <a:pPr indent="-228600" lvl="0" marL="457200" marR="0" rtl="0" algn="l">
              <a:lnSpc>
                <a:spcPct val="115000"/>
              </a:lnSpc>
              <a:spcBef>
                <a:spcPts val="0"/>
              </a:spcBef>
              <a:spcAft>
                <a:spcPts val="0"/>
              </a:spcAft>
              <a:buClr>
                <a:srgbClr val="000000"/>
              </a:buClr>
              <a:buSzPct val="100000"/>
              <a:buFont typeface="Lora"/>
              <a:buChar char="◉"/>
            </a:pPr>
            <a:r>
              <a:rPr lang="en" sz="1800">
                <a:latin typeface="Lora"/>
                <a:ea typeface="Lora"/>
                <a:cs typeface="Lora"/>
                <a:sym typeface="Lora"/>
              </a:rPr>
              <a:t>Do basic web page development</a:t>
            </a:r>
          </a:p>
          <a:p>
            <a:pPr indent="-228600" lvl="0" marL="457200" marR="0" rtl="0" algn="l">
              <a:lnSpc>
                <a:spcPct val="115000"/>
              </a:lnSpc>
              <a:spcBef>
                <a:spcPts val="0"/>
              </a:spcBef>
              <a:spcAft>
                <a:spcPts val="0"/>
              </a:spcAft>
              <a:buClr>
                <a:srgbClr val="000000"/>
              </a:buClr>
              <a:buSzPct val="100000"/>
              <a:buFont typeface="Lora"/>
              <a:buChar char="◉"/>
            </a:pPr>
            <a:r>
              <a:rPr lang="en" sz="1800">
                <a:latin typeface="Lora"/>
                <a:ea typeface="Lora"/>
                <a:cs typeface="Lora"/>
                <a:sym typeface="Lora"/>
              </a:rPr>
              <a:t>Do SEO</a:t>
            </a:r>
          </a:p>
          <a:p>
            <a:pPr indent="-228600" lvl="0" marL="457200" marR="0" rtl="0" algn="l">
              <a:lnSpc>
                <a:spcPct val="115000"/>
              </a:lnSpc>
              <a:spcBef>
                <a:spcPts val="0"/>
              </a:spcBef>
              <a:spcAft>
                <a:spcPts val="0"/>
              </a:spcAft>
              <a:buClr>
                <a:srgbClr val="000000"/>
              </a:buClr>
              <a:buSzPct val="100000"/>
              <a:buFont typeface="Quattrocento Sans"/>
              <a:buNone/>
            </a:pPr>
            <a:r>
              <a:t/>
            </a:r>
            <a:endParaRPr b="0" i="0" sz="2400" u="sng" cap="none" strike="noStrike">
              <a:solidFill>
                <a:schemeClr val="hlink"/>
              </a:solidFill>
              <a:highlight>
                <a:srgbClr val="FFCD00"/>
              </a:highlight>
              <a:latin typeface="Quattrocento Sans"/>
              <a:ea typeface="Quattrocento Sans"/>
              <a:cs typeface="Quattrocento Sans"/>
              <a:sym typeface="Quattrocento Sans"/>
              <a:hlinkClick r:id="rId3"/>
            </a:endParaRPr>
          </a:p>
          <a:p>
            <a:pPr indent="0" lvl="0" marL="0" marR="0" rtl="0" algn="l">
              <a:lnSpc>
                <a:spcPct val="100000"/>
              </a:lnSpc>
              <a:spcBef>
                <a:spcPts val="0"/>
              </a:spcBef>
              <a:spcAft>
                <a:spcPts val="0"/>
              </a:spcAft>
              <a:buClr>
                <a:srgbClr val="FFCD00"/>
              </a:buClr>
              <a:buSzPct val="25000"/>
              <a:buFont typeface="Quattrocento Sans"/>
              <a:buNone/>
            </a:pPr>
            <a:r>
              <a:t/>
            </a:r>
            <a:endParaRPr b="1" i="0" sz="24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1381250" y="922667"/>
            <a:ext cx="3878400" cy="435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lang="en"/>
              <a:t>Team Observations</a:t>
            </a:r>
          </a:p>
        </p:txBody>
      </p:sp>
      <p:sp>
        <p:nvSpPr>
          <p:cNvPr id="195" name="Shape 195"/>
          <p:cNvSpPr txBox="1"/>
          <p:nvPr>
            <p:ph idx="1" type="body"/>
          </p:nvPr>
        </p:nvSpPr>
        <p:spPr>
          <a:xfrm>
            <a:off x="1167150" y="1568944"/>
            <a:ext cx="6809700" cy="2350200"/>
          </a:xfrm>
          <a:prstGeom prst="rect">
            <a:avLst/>
          </a:prstGeom>
          <a:noFill/>
          <a:ln>
            <a:noFill/>
          </a:ln>
        </p:spPr>
        <p:txBody>
          <a:bodyPr anchorCtr="0" anchor="t" bIns="91425" lIns="91425" rIns="91425" tIns="91425">
            <a:noAutofit/>
          </a:bodyPr>
          <a:lstStyle/>
          <a:p>
            <a:pPr indent="0" lvl="0" marR="0" rtl="0" algn="l">
              <a:lnSpc>
                <a:spcPct val="115000"/>
              </a:lnSpc>
              <a:spcBef>
                <a:spcPts val="0"/>
              </a:spcBef>
              <a:spcAft>
                <a:spcPts val="0"/>
              </a:spcAft>
              <a:buNone/>
            </a:pPr>
            <a:r>
              <a:rPr lang="en" sz="1800">
                <a:latin typeface="Lora"/>
                <a:ea typeface="Lora"/>
                <a:cs typeface="Lora"/>
                <a:sym typeface="Lora"/>
              </a:rPr>
              <a:t>The Juice Laundry GOMC team was effective because they …  </a:t>
            </a:r>
          </a:p>
          <a:p>
            <a:pPr indent="-228600" lvl="0" marL="457200" marR="0" rtl="0" algn="l">
              <a:lnSpc>
                <a:spcPct val="115000"/>
              </a:lnSpc>
              <a:spcBef>
                <a:spcPts val="0"/>
              </a:spcBef>
              <a:spcAft>
                <a:spcPts val="0"/>
              </a:spcAft>
              <a:buClr>
                <a:srgbClr val="000000"/>
              </a:buClr>
              <a:buSzPct val="100000"/>
              <a:buFont typeface="Lora"/>
              <a:buChar char="◉"/>
            </a:pPr>
            <a:r>
              <a:rPr lang="en" sz="1800">
                <a:latin typeface="Lora"/>
                <a:ea typeface="Lora"/>
                <a:cs typeface="Lora"/>
                <a:sym typeface="Lora"/>
              </a:rPr>
              <a:t>Used Keyword Planner Tool to generate new keywords </a:t>
            </a:r>
          </a:p>
          <a:p>
            <a:pPr indent="-228600" lvl="0" marL="457200" marR="0" rtl="0" algn="l">
              <a:lnSpc>
                <a:spcPct val="115000"/>
              </a:lnSpc>
              <a:spcBef>
                <a:spcPts val="0"/>
              </a:spcBef>
              <a:spcAft>
                <a:spcPts val="0"/>
              </a:spcAft>
              <a:buClr>
                <a:srgbClr val="000000"/>
              </a:buClr>
              <a:buSzPct val="100000"/>
              <a:buFont typeface="Lora"/>
              <a:buChar char="◉"/>
            </a:pPr>
            <a:r>
              <a:rPr lang="en" sz="1800">
                <a:latin typeface="Lora"/>
                <a:ea typeface="Lora"/>
                <a:cs typeface="Lora"/>
                <a:sym typeface="Lora"/>
              </a:rPr>
              <a:t>Constantly updated and added new keywords </a:t>
            </a:r>
          </a:p>
          <a:p>
            <a:pPr indent="-228600" lvl="0" marL="457200" marR="0" rtl="0" algn="l">
              <a:lnSpc>
                <a:spcPct val="115000"/>
              </a:lnSpc>
              <a:spcBef>
                <a:spcPts val="0"/>
              </a:spcBef>
              <a:spcAft>
                <a:spcPts val="0"/>
              </a:spcAft>
              <a:buClr>
                <a:srgbClr val="000000"/>
              </a:buClr>
              <a:buSzPct val="100000"/>
              <a:buFont typeface="Lora"/>
              <a:buChar char="◉"/>
            </a:pPr>
            <a:r>
              <a:rPr lang="en" sz="1800">
                <a:latin typeface="Lora"/>
                <a:ea typeface="Lora"/>
                <a:cs typeface="Lora"/>
                <a:sym typeface="Lora"/>
              </a:rPr>
              <a:t>Iteratively monitored the performance of CPC, average ad position, impressions, and clicks</a:t>
            </a:r>
          </a:p>
          <a:p>
            <a:pPr indent="-228600" lvl="0" marL="457200" marR="0" rtl="0" algn="l">
              <a:lnSpc>
                <a:spcPct val="115000"/>
              </a:lnSpc>
              <a:spcBef>
                <a:spcPts val="0"/>
              </a:spcBef>
              <a:spcAft>
                <a:spcPts val="0"/>
              </a:spcAft>
              <a:buClr>
                <a:srgbClr val="000000"/>
              </a:buClr>
              <a:buSzPct val="100000"/>
              <a:buFont typeface="Lora"/>
              <a:buChar char="◉"/>
            </a:pPr>
            <a:r>
              <a:rPr lang="en" sz="1800">
                <a:latin typeface="Lora"/>
                <a:ea typeface="Lora"/>
                <a:cs typeface="Lora"/>
                <a:sym typeface="Lora"/>
              </a:rPr>
              <a:t>Optimized bid amounts, ad copies, and landing pages to improve ad rank</a:t>
            </a:r>
          </a:p>
          <a:p>
            <a:pPr indent="-228600" lvl="0" marL="457200" marR="0" rtl="0" algn="l">
              <a:lnSpc>
                <a:spcPct val="115000"/>
              </a:lnSpc>
              <a:spcBef>
                <a:spcPts val="0"/>
              </a:spcBef>
              <a:spcAft>
                <a:spcPts val="0"/>
              </a:spcAft>
              <a:buClr>
                <a:srgbClr val="000000"/>
              </a:buClr>
              <a:buSzPct val="100000"/>
              <a:buFont typeface="Lora"/>
              <a:buChar char="◉"/>
            </a:pPr>
            <a:r>
              <a:rPr lang="en" sz="1800">
                <a:latin typeface="Lora"/>
                <a:ea typeface="Lora"/>
                <a:cs typeface="Lora"/>
                <a:sym typeface="Lora"/>
              </a:rPr>
              <a:t>Diverted more resources to their most successful campaigns: Brand Awareness and Raffles</a:t>
            </a:r>
          </a:p>
          <a:p>
            <a:pPr indent="-228600" lvl="0" marL="457200" marR="0" rtl="0" algn="l">
              <a:lnSpc>
                <a:spcPct val="115000"/>
              </a:lnSpc>
              <a:spcBef>
                <a:spcPts val="0"/>
              </a:spcBef>
              <a:spcAft>
                <a:spcPts val="0"/>
              </a:spcAft>
              <a:buClr>
                <a:srgbClr val="000000"/>
              </a:buClr>
              <a:buSzPct val="100000"/>
              <a:buFont typeface="Quattrocento Sans"/>
              <a:buNone/>
            </a:pPr>
            <a:r>
              <a:t/>
            </a:r>
            <a:endParaRPr b="0" i="0" sz="2400" u="sng" cap="none" strike="noStrike">
              <a:solidFill>
                <a:schemeClr val="hlink"/>
              </a:solidFill>
              <a:highlight>
                <a:srgbClr val="FFCD00"/>
              </a:highlight>
              <a:latin typeface="Quattrocento Sans"/>
              <a:ea typeface="Quattrocento Sans"/>
              <a:cs typeface="Quattrocento Sans"/>
              <a:sym typeface="Quattrocento Sans"/>
              <a:hlinkClick r:id="rId3"/>
            </a:endParaRPr>
          </a:p>
          <a:p>
            <a:pPr indent="0" lvl="0" marL="0" marR="0" rtl="0" algn="l">
              <a:lnSpc>
                <a:spcPct val="100000"/>
              </a:lnSpc>
              <a:spcBef>
                <a:spcPts val="0"/>
              </a:spcBef>
              <a:spcAft>
                <a:spcPts val="0"/>
              </a:spcAft>
              <a:buClr>
                <a:srgbClr val="FFCD00"/>
              </a:buClr>
              <a:buSzPct val="25000"/>
              <a:buFont typeface="Quattrocento Sans"/>
              <a:buNone/>
            </a:pPr>
            <a:r>
              <a:t/>
            </a:r>
            <a:endParaRPr b="1" i="0" sz="2400" u="none" cap="none" strike="noStrik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idx="4294967295" type="subTitle"/>
          </p:nvPr>
        </p:nvSpPr>
        <p:spPr>
          <a:xfrm>
            <a:off x="2371500" y="2093775"/>
            <a:ext cx="5021398" cy="7847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1" i="1" lang="en" sz="3600" u="none" cap="none" strike="noStrike">
                <a:solidFill>
                  <a:srgbClr val="000000"/>
                </a:solidFill>
                <a:latin typeface="Lora"/>
                <a:ea typeface="Lora"/>
                <a:cs typeface="Lora"/>
                <a:sym typeface="Lora"/>
              </a:rPr>
              <a:t>Any </a:t>
            </a:r>
            <a:r>
              <a:rPr b="1" i="1" lang="en" sz="3600" u="none" cap="none" strike="noStrike">
                <a:solidFill>
                  <a:srgbClr val="000000"/>
                </a:solidFill>
                <a:highlight>
                  <a:srgbClr val="FFCD00"/>
                </a:highlight>
                <a:latin typeface="Lora"/>
                <a:ea typeface="Lora"/>
                <a:cs typeface="Lora"/>
                <a:sym typeface="Lora"/>
              </a:rPr>
              <a:t>questions</a:t>
            </a:r>
            <a:r>
              <a:rPr b="1" i="1" lang="en" sz="3600" u="none" cap="none" strike="noStrike">
                <a:solidFill>
                  <a:srgbClr val="000000"/>
                </a:solidFill>
                <a:latin typeface="Lora"/>
                <a:ea typeface="Lora"/>
                <a:cs typeface="Lora"/>
                <a:sym typeface="Lora"/>
              </a:rPr>
              <a:t> ?</a:t>
            </a:r>
          </a:p>
          <a:p>
            <a:pPr indent="0" lvl="0" marL="0" marR="0" rtl="0" algn="l">
              <a:lnSpc>
                <a:spcPct val="100000"/>
              </a:lnSpc>
              <a:spcBef>
                <a:spcPts val="0"/>
              </a:spcBef>
              <a:spcAft>
                <a:spcPts val="0"/>
              </a:spcAft>
              <a:buClr>
                <a:srgbClr val="FFCD00"/>
              </a:buClr>
              <a:buSzPct val="250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p:txBody>
      </p:sp>
      <p:cxnSp>
        <p:nvCxnSpPr>
          <p:cNvPr id="201" name="Shape 201"/>
          <p:cNvCxnSpPr/>
          <p:nvPr/>
        </p:nvCxnSpPr>
        <p:spPr>
          <a:xfrm>
            <a:off x="6450" y="1428750"/>
            <a:ext cx="2397299" cy="0"/>
          </a:xfrm>
          <a:prstGeom prst="straightConnector1">
            <a:avLst/>
          </a:prstGeom>
          <a:noFill/>
          <a:ln cap="flat" cmpd="sng" w="9525">
            <a:solidFill>
              <a:srgbClr val="CCCCCC"/>
            </a:solidFill>
            <a:prstDash val="solid"/>
            <a:round/>
            <a:headEnd len="med" w="med" type="none"/>
            <a:tailEnd len="med" w="med" type="none"/>
          </a:ln>
        </p:spPr>
      </p:cxnSp>
      <p:sp>
        <p:nvSpPr>
          <p:cNvPr id="202" name="Shape 202"/>
          <p:cNvSpPr txBox="1"/>
          <p:nvPr>
            <p:ph idx="4294967295" type="ctrTitle"/>
          </p:nvPr>
        </p:nvSpPr>
        <p:spPr>
          <a:xfrm>
            <a:off x="2371625" y="816550"/>
            <a:ext cx="4908000" cy="1159798"/>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6000" u="none" cap="none" strike="noStrike">
                <a:solidFill>
                  <a:srgbClr val="000000"/>
                </a:solidFill>
                <a:latin typeface="Lora"/>
                <a:ea typeface="Lora"/>
                <a:cs typeface="Lora"/>
                <a:sym typeface="Lora"/>
              </a:rPr>
              <a:t>Thanks!</a:t>
            </a:r>
          </a:p>
        </p:txBody>
      </p:sp>
      <p:cxnSp>
        <p:nvCxnSpPr>
          <p:cNvPr id="203" name="Shape 203"/>
          <p:cNvCxnSpPr/>
          <p:nvPr/>
        </p:nvCxnSpPr>
        <p:spPr>
          <a:xfrm>
            <a:off x="5589800" y="1428750"/>
            <a:ext cx="3554100" cy="0"/>
          </a:xfrm>
          <a:prstGeom prst="straightConnector1">
            <a:avLst/>
          </a:prstGeom>
          <a:noFill/>
          <a:ln cap="flat" cmpd="sng" w="9525">
            <a:solidFill>
              <a:srgbClr val="CCCCCC"/>
            </a:solidFill>
            <a:prstDash val="solid"/>
            <a:round/>
            <a:headEnd len="med" w="med" type="none"/>
            <a:tailEnd len="med" w="med" type="none"/>
          </a:ln>
        </p:spPr>
      </p:cxnSp>
      <p:sp>
        <p:nvSpPr>
          <p:cNvPr id="204" name="Shape 204"/>
          <p:cNvSpPr/>
          <p:nvPr/>
        </p:nvSpPr>
        <p:spPr>
          <a:xfrm>
            <a:off x="831925" y="859175"/>
            <a:ext cx="1139100" cy="1139100"/>
          </a:xfrm>
          <a:prstGeom prst="ellipse">
            <a:avLst/>
          </a:prstGeom>
          <a:solidFill>
            <a:srgbClr val="FFCD00"/>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nvGrpSpPr>
          <p:cNvPr id="205" name="Shape 205"/>
          <p:cNvGrpSpPr/>
          <p:nvPr/>
        </p:nvGrpSpPr>
        <p:grpSpPr>
          <a:xfrm>
            <a:off x="1148887" y="1190759"/>
            <a:ext cx="505721" cy="475767"/>
            <a:chOff x="5972700" y="2330200"/>
            <a:chExt cx="411624" cy="387274"/>
          </a:xfrm>
        </p:grpSpPr>
        <p:sp>
          <p:nvSpPr>
            <p:cNvPr id="206" name="Shape 206"/>
            <p:cNvSpPr/>
            <p:nvPr/>
          </p:nvSpPr>
          <p:spPr>
            <a:xfrm>
              <a:off x="5972700" y="2476950"/>
              <a:ext cx="98049" cy="219824"/>
            </a:xfrm>
            <a:custGeom>
              <a:pathLst>
                <a:path extrusionOk="0" fill="none" h="120000" w="120000">
                  <a:moveTo>
                    <a:pt x="0" y="0"/>
                  </a:moveTo>
                  <a:lnTo>
                    <a:pt x="0" y="119986"/>
                  </a:lnTo>
                  <a:lnTo>
                    <a:pt x="119969" y="119986"/>
                  </a:lnTo>
                  <a:lnTo>
                    <a:pt x="119969" y="0"/>
                  </a:lnTo>
                  <a:lnTo>
                    <a:pt x="0" y="0"/>
                  </a:lnTo>
                  <a:close/>
                  <a:moveTo>
                    <a:pt x="73768" y="32903"/>
                  </a:moveTo>
                  <a:lnTo>
                    <a:pt x="73768" y="32903"/>
                  </a:lnTo>
                  <a:lnTo>
                    <a:pt x="69301" y="32575"/>
                  </a:lnTo>
                  <a:lnTo>
                    <a:pt x="65568" y="32248"/>
                  </a:lnTo>
                  <a:lnTo>
                    <a:pt x="61866" y="31252"/>
                  </a:lnTo>
                  <a:lnTo>
                    <a:pt x="58867" y="30242"/>
                  </a:lnTo>
                  <a:lnTo>
                    <a:pt x="55900" y="28590"/>
                  </a:lnTo>
                  <a:lnTo>
                    <a:pt x="53666" y="26925"/>
                  </a:lnTo>
                  <a:lnTo>
                    <a:pt x="52901" y="25261"/>
                  </a:lnTo>
                  <a:lnTo>
                    <a:pt x="52167" y="23268"/>
                  </a:lnTo>
                  <a:lnTo>
                    <a:pt x="52167" y="23268"/>
                  </a:lnTo>
                  <a:lnTo>
                    <a:pt x="52901" y="21276"/>
                  </a:lnTo>
                  <a:lnTo>
                    <a:pt x="53666" y="19611"/>
                  </a:lnTo>
                  <a:lnTo>
                    <a:pt x="55900" y="17946"/>
                  </a:lnTo>
                  <a:lnTo>
                    <a:pt x="58867" y="16622"/>
                  </a:lnTo>
                  <a:lnTo>
                    <a:pt x="61866" y="15284"/>
                  </a:lnTo>
                  <a:lnTo>
                    <a:pt x="65568" y="14629"/>
                  </a:lnTo>
                  <a:lnTo>
                    <a:pt x="69301" y="13961"/>
                  </a:lnTo>
                  <a:lnTo>
                    <a:pt x="73768" y="13633"/>
                  </a:lnTo>
                  <a:lnTo>
                    <a:pt x="73768" y="13633"/>
                  </a:lnTo>
                  <a:lnTo>
                    <a:pt x="78235" y="13961"/>
                  </a:lnTo>
                  <a:lnTo>
                    <a:pt x="81968" y="14629"/>
                  </a:lnTo>
                  <a:lnTo>
                    <a:pt x="85701" y="15284"/>
                  </a:lnTo>
                  <a:lnTo>
                    <a:pt x="88669" y="16622"/>
                  </a:lnTo>
                  <a:lnTo>
                    <a:pt x="91667" y="17946"/>
                  </a:lnTo>
                  <a:lnTo>
                    <a:pt x="93901" y="19611"/>
                  </a:lnTo>
                  <a:lnTo>
                    <a:pt x="94635" y="21276"/>
                  </a:lnTo>
                  <a:lnTo>
                    <a:pt x="95400" y="23268"/>
                  </a:lnTo>
                  <a:lnTo>
                    <a:pt x="95400" y="23268"/>
                  </a:lnTo>
                  <a:lnTo>
                    <a:pt x="94635" y="25261"/>
                  </a:lnTo>
                  <a:lnTo>
                    <a:pt x="93901" y="26925"/>
                  </a:lnTo>
                  <a:lnTo>
                    <a:pt x="91667" y="28590"/>
                  </a:lnTo>
                  <a:lnTo>
                    <a:pt x="88669" y="30242"/>
                  </a:lnTo>
                  <a:lnTo>
                    <a:pt x="85701" y="31252"/>
                  </a:lnTo>
                  <a:lnTo>
                    <a:pt x="81968" y="32248"/>
                  </a:lnTo>
                  <a:lnTo>
                    <a:pt x="78235" y="32575"/>
                  </a:lnTo>
                  <a:lnTo>
                    <a:pt x="73768" y="32903"/>
                  </a:lnTo>
                  <a:lnTo>
                    <a:pt x="73768" y="32903"/>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7" name="Shape 207"/>
            <p:cNvSpPr/>
            <p:nvPr/>
          </p:nvSpPr>
          <p:spPr>
            <a:xfrm>
              <a:off x="6078025" y="2330200"/>
              <a:ext cx="306299" cy="387274"/>
            </a:xfrm>
            <a:custGeom>
              <a:pathLst>
                <a:path extrusionOk="0" fill="none" h="120000" w="120000">
                  <a:moveTo>
                    <a:pt x="9" y="103771"/>
                  </a:moveTo>
                  <a:lnTo>
                    <a:pt x="14799" y="103771"/>
                  </a:lnTo>
                  <a:lnTo>
                    <a:pt x="14799" y="103771"/>
                  </a:lnTo>
                  <a:lnTo>
                    <a:pt x="19569" y="105653"/>
                  </a:lnTo>
                  <a:lnTo>
                    <a:pt x="26248" y="107923"/>
                  </a:lnTo>
                  <a:lnTo>
                    <a:pt x="34828" y="110564"/>
                  </a:lnTo>
                  <a:lnTo>
                    <a:pt x="44378" y="113392"/>
                  </a:lnTo>
                  <a:lnTo>
                    <a:pt x="54632" y="115847"/>
                  </a:lnTo>
                  <a:lnTo>
                    <a:pt x="59882" y="116978"/>
                  </a:lnTo>
                  <a:lnTo>
                    <a:pt x="65132" y="117916"/>
                  </a:lnTo>
                  <a:lnTo>
                    <a:pt x="70137" y="118861"/>
                  </a:lnTo>
                  <a:lnTo>
                    <a:pt x="75142" y="119426"/>
                  </a:lnTo>
                  <a:lnTo>
                    <a:pt x="79676" y="119806"/>
                  </a:lnTo>
                  <a:lnTo>
                    <a:pt x="84211" y="119992"/>
                  </a:lnTo>
                  <a:lnTo>
                    <a:pt x="84211" y="119992"/>
                  </a:lnTo>
                  <a:lnTo>
                    <a:pt x="91841" y="119992"/>
                  </a:lnTo>
                  <a:lnTo>
                    <a:pt x="95896" y="119806"/>
                  </a:lnTo>
                  <a:lnTo>
                    <a:pt x="99715" y="119426"/>
                  </a:lnTo>
                  <a:lnTo>
                    <a:pt x="103055" y="118675"/>
                  </a:lnTo>
                  <a:lnTo>
                    <a:pt x="104720" y="118295"/>
                  </a:lnTo>
                  <a:lnTo>
                    <a:pt x="105915" y="117916"/>
                  </a:lnTo>
                  <a:lnTo>
                    <a:pt x="107110" y="117350"/>
                  </a:lnTo>
                  <a:lnTo>
                    <a:pt x="108060" y="116599"/>
                  </a:lnTo>
                  <a:lnTo>
                    <a:pt x="108540" y="115847"/>
                  </a:lnTo>
                  <a:lnTo>
                    <a:pt x="109020" y="114902"/>
                  </a:lnTo>
                  <a:lnTo>
                    <a:pt x="109735" y="109426"/>
                  </a:lnTo>
                  <a:lnTo>
                    <a:pt x="109735" y="109426"/>
                  </a:lnTo>
                  <a:lnTo>
                    <a:pt x="109500" y="108109"/>
                  </a:lnTo>
                  <a:lnTo>
                    <a:pt x="109020" y="106978"/>
                  </a:lnTo>
                  <a:lnTo>
                    <a:pt x="108060" y="105847"/>
                  </a:lnTo>
                  <a:lnTo>
                    <a:pt x="106630" y="104902"/>
                  </a:lnTo>
                  <a:lnTo>
                    <a:pt x="106630" y="104902"/>
                  </a:lnTo>
                  <a:lnTo>
                    <a:pt x="107825" y="104716"/>
                  </a:lnTo>
                  <a:lnTo>
                    <a:pt x="109020" y="104336"/>
                  </a:lnTo>
                  <a:lnTo>
                    <a:pt x="110215" y="103957"/>
                  </a:lnTo>
                  <a:lnTo>
                    <a:pt x="111165" y="103205"/>
                  </a:lnTo>
                  <a:lnTo>
                    <a:pt x="111880" y="102446"/>
                  </a:lnTo>
                  <a:lnTo>
                    <a:pt x="112595" y="101509"/>
                  </a:lnTo>
                  <a:lnTo>
                    <a:pt x="113075" y="100370"/>
                  </a:lnTo>
                  <a:lnTo>
                    <a:pt x="113310" y="99433"/>
                  </a:lnTo>
                  <a:lnTo>
                    <a:pt x="114025" y="92639"/>
                  </a:lnTo>
                  <a:lnTo>
                    <a:pt x="114025" y="92639"/>
                  </a:lnTo>
                  <a:lnTo>
                    <a:pt x="114025" y="91694"/>
                  </a:lnTo>
                  <a:lnTo>
                    <a:pt x="114025" y="90943"/>
                  </a:lnTo>
                  <a:lnTo>
                    <a:pt x="113790" y="89998"/>
                  </a:lnTo>
                  <a:lnTo>
                    <a:pt x="113310" y="89246"/>
                  </a:lnTo>
                  <a:lnTo>
                    <a:pt x="112115" y="87922"/>
                  </a:lnTo>
                  <a:lnTo>
                    <a:pt x="111400" y="87356"/>
                  </a:lnTo>
                  <a:lnTo>
                    <a:pt x="110685" y="86791"/>
                  </a:lnTo>
                  <a:lnTo>
                    <a:pt x="110685" y="86791"/>
                  </a:lnTo>
                  <a:lnTo>
                    <a:pt x="111880" y="86605"/>
                  </a:lnTo>
                  <a:lnTo>
                    <a:pt x="112840" y="86225"/>
                  </a:lnTo>
                  <a:lnTo>
                    <a:pt x="113790" y="85660"/>
                  </a:lnTo>
                  <a:lnTo>
                    <a:pt x="114740" y="84900"/>
                  </a:lnTo>
                  <a:lnTo>
                    <a:pt x="115455" y="84149"/>
                  </a:lnTo>
                  <a:lnTo>
                    <a:pt x="115935" y="83398"/>
                  </a:lnTo>
                  <a:lnTo>
                    <a:pt x="116415" y="82453"/>
                  </a:lnTo>
                  <a:lnTo>
                    <a:pt x="116650" y="81322"/>
                  </a:lnTo>
                  <a:lnTo>
                    <a:pt x="117365" y="74714"/>
                  </a:lnTo>
                  <a:lnTo>
                    <a:pt x="117365" y="74714"/>
                  </a:lnTo>
                  <a:lnTo>
                    <a:pt x="117365" y="73769"/>
                  </a:lnTo>
                  <a:lnTo>
                    <a:pt x="117365" y="72831"/>
                  </a:lnTo>
                  <a:lnTo>
                    <a:pt x="117130" y="71886"/>
                  </a:lnTo>
                  <a:lnTo>
                    <a:pt x="116650" y="71127"/>
                  </a:lnTo>
                  <a:lnTo>
                    <a:pt x="116170" y="70376"/>
                  </a:lnTo>
                  <a:lnTo>
                    <a:pt x="115455" y="69810"/>
                  </a:lnTo>
                  <a:lnTo>
                    <a:pt x="114740" y="69245"/>
                  </a:lnTo>
                  <a:lnTo>
                    <a:pt x="113790" y="68679"/>
                  </a:lnTo>
                  <a:lnTo>
                    <a:pt x="113790" y="68679"/>
                  </a:lnTo>
                  <a:lnTo>
                    <a:pt x="114740" y="68486"/>
                  </a:lnTo>
                  <a:lnTo>
                    <a:pt x="115700" y="67920"/>
                  </a:lnTo>
                  <a:lnTo>
                    <a:pt x="116650" y="67355"/>
                  </a:lnTo>
                  <a:lnTo>
                    <a:pt x="117365" y="66789"/>
                  </a:lnTo>
                  <a:lnTo>
                    <a:pt x="118080" y="66038"/>
                  </a:lnTo>
                  <a:lnTo>
                    <a:pt x="118560" y="65279"/>
                  </a:lnTo>
                  <a:lnTo>
                    <a:pt x="118795" y="64341"/>
                  </a:lnTo>
                  <a:lnTo>
                    <a:pt x="119040" y="63396"/>
                  </a:lnTo>
                  <a:lnTo>
                    <a:pt x="119990" y="56603"/>
                  </a:lnTo>
                  <a:lnTo>
                    <a:pt x="119990" y="56603"/>
                  </a:lnTo>
                  <a:lnTo>
                    <a:pt x="119755" y="55658"/>
                  </a:lnTo>
                  <a:lnTo>
                    <a:pt x="119510" y="54720"/>
                  </a:lnTo>
                  <a:lnTo>
                    <a:pt x="119040" y="53961"/>
                  </a:lnTo>
                  <a:lnTo>
                    <a:pt x="118560" y="53210"/>
                  </a:lnTo>
                  <a:lnTo>
                    <a:pt x="117845" y="52451"/>
                  </a:lnTo>
                  <a:lnTo>
                    <a:pt x="116895" y="51885"/>
                  </a:lnTo>
                  <a:lnTo>
                    <a:pt x="114740" y="50754"/>
                  </a:lnTo>
                  <a:lnTo>
                    <a:pt x="112360" y="49809"/>
                  </a:lnTo>
                  <a:lnTo>
                    <a:pt x="109500" y="49058"/>
                  </a:lnTo>
                  <a:lnTo>
                    <a:pt x="106395" y="48492"/>
                  </a:lnTo>
                  <a:lnTo>
                    <a:pt x="103290" y="48113"/>
                  </a:lnTo>
                  <a:lnTo>
                    <a:pt x="103290" y="48113"/>
                  </a:lnTo>
                  <a:lnTo>
                    <a:pt x="96611" y="47361"/>
                  </a:lnTo>
                  <a:lnTo>
                    <a:pt x="86356" y="46602"/>
                  </a:lnTo>
                  <a:lnTo>
                    <a:pt x="74191" y="46037"/>
                  </a:lnTo>
                  <a:lnTo>
                    <a:pt x="61792" y="45471"/>
                  </a:lnTo>
                  <a:lnTo>
                    <a:pt x="61792" y="45471"/>
                  </a:lnTo>
                  <a:lnTo>
                    <a:pt x="63457" y="43209"/>
                  </a:lnTo>
                  <a:lnTo>
                    <a:pt x="64887" y="40568"/>
                  </a:lnTo>
                  <a:lnTo>
                    <a:pt x="66317" y="37740"/>
                  </a:lnTo>
                  <a:lnTo>
                    <a:pt x="67277" y="34719"/>
                  </a:lnTo>
                  <a:lnTo>
                    <a:pt x="68227" y="31698"/>
                  </a:lnTo>
                  <a:lnTo>
                    <a:pt x="69187" y="28491"/>
                  </a:lnTo>
                  <a:lnTo>
                    <a:pt x="70137" y="22270"/>
                  </a:lnTo>
                  <a:lnTo>
                    <a:pt x="70852" y="16608"/>
                  </a:lnTo>
                  <a:lnTo>
                    <a:pt x="71332" y="11890"/>
                  </a:lnTo>
                  <a:lnTo>
                    <a:pt x="71332" y="7552"/>
                  </a:lnTo>
                  <a:lnTo>
                    <a:pt x="71332" y="7552"/>
                  </a:lnTo>
                  <a:lnTo>
                    <a:pt x="71332" y="6228"/>
                  </a:lnTo>
                  <a:lnTo>
                    <a:pt x="70617" y="4717"/>
                  </a:lnTo>
                  <a:lnTo>
                    <a:pt x="69902" y="3586"/>
                  </a:lnTo>
                  <a:lnTo>
                    <a:pt x="68707" y="2455"/>
                  </a:lnTo>
                  <a:lnTo>
                    <a:pt x="67277" y="1324"/>
                  </a:lnTo>
                  <a:lnTo>
                    <a:pt x="65602" y="759"/>
                  </a:lnTo>
                  <a:lnTo>
                    <a:pt x="63692" y="193"/>
                  </a:lnTo>
                  <a:lnTo>
                    <a:pt x="61792" y="7"/>
                  </a:lnTo>
                  <a:lnTo>
                    <a:pt x="61792" y="7"/>
                  </a:lnTo>
                  <a:lnTo>
                    <a:pt x="58207" y="193"/>
                  </a:lnTo>
                  <a:lnTo>
                    <a:pt x="55827" y="573"/>
                  </a:lnTo>
                  <a:lnTo>
                    <a:pt x="53917" y="1138"/>
                  </a:lnTo>
                  <a:lnTo>
                    <a:pt x="52487" y="1704"/>
                  </a:lnTo>
                  <a:lnTo>
                    <a:pt x="52487" y="1704"/>
                  </a:lnTo>
                  <a:lnTo>
                    <a:pt x="48667" y="11325"/>
                  </a:lnTo>
                  <a:lnTo>
                    <a:pt x="46758" y="15663"/>
                  </a:lnTo>
                  <a:lnTo>
                    <a:pt x="44848" y="19629"/>
                  </a:lnTo>
                  <a:lnTo>
                    <a:pt x="42948" y="23208"/>
                  </a:lnTo>
                  <a:lnTo>
                    <a:pt x="41038" y="26229"/>
                  </a:lnTo>
                  <a:lnTo>
                    <a:pt x="39363" y="28491"/>
                  </a:lnTo>
                  <a:lnTo>
                    <a:pt x="37933" y="30381"/>
                  </a:lnTo>
                  <a:lnTo>
                    <a:pt x="37933" y="30381"/>
                  </a:lnTo>
                  <a:lnTo>
                    <a:pt x="35788" y="32077"/>
                  </a:lnTo>
                  <a:lnTo>
                    <a:pt x="32448" y="34719"/>
                  </a:lnTo>
                  <a:lnTo>
                    <a:pt x="24573" y="40568"/>
                  </a:lnTo>
                  <a:lnTo>
                    <a:pt x="14084" y="48113"/>
                  </a:lnTo>
                  <a:lnTo>
                    <a:pt x="9" y="48113"/>
                  </a:lnTo>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type="title"/>
          </p:nvPr>
        </p:nvSpPr>
        <p:spPr>
          <a:xfrm>
            <a:off x="1381250" y="922667"/>
            <a:ext cx="3878399" cy="4355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Lora"/>
              <a:buNone/>
            </a:pPr>
            <a:r>
              <a:rPr b="1" i="0" lang="en" sz="2000" u="none" cap="none" strike="noStrike">
                <a:solidFill>
                  <a:srgbClr val="000000"/>
                </a:solidFill>
                <a:latin typeface="Lora"/>
                <a:ea typeface="Lora"/>
                <a:cs typeface="Lora"/>
                <a:sym typeface="Lora"/>
              </a:rPr>
              <a:t>What is The Juice Laundry?</a:t>
            </a:r>
          </a:p>
        </p:txBody>
      </p:sp>
      <p:sp>
        <p:nvSpPr>
          <p:cNvPr id="65" name="Shape 65"/>
          <p:cNvSpPr txBox="1"/>
          <p:nvPr>
            <p:ph idx="1" type="body"/>
          </p:nvPr>
        </p:nvSpPr>
        <p:spPr>
          <a:xfrm>
            <a:off x="196774" y="1416650"/>
            <a:ext cx="5256300" cy="3112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FFCD00"/>
              </a:buClr>
              <a:buSzPct val="25000"/>
              <a:buFont typeface="Quattrocento Sans"/>
              <a:buNone/>
            </a:pPr>
            <a:r>
              <a:rPr b="0" i="0" lang="en" sz="1800" u="none" cap="none" strike="noStrike">
                <a:solidFill>
                  <a:srgbClr val="000000"/>
                </a:solidFill>
                <a:latin typeface="Quattrocento Sans"/>
                <a:ea typeface="Quattrocento Sans"/>
                <a:cs typeface="Quattrocento Sans"/>
                <a:sym typeface="Quattrocento Sans"/>
              </a:rPr>
              <a:t>Organic cold</a:t>
            </a:r>
            <a:r>
              <a:rPr lang="en" sz="1800"/>
              <a:t>-p</a:t>
            </a:r>
            <a:r>
              <a:rPr b="0" i="0" lang="en" sz="1800" u="none" cap="none" strike="noStrike">
                <a:solidFill>
                  <a:srgbClr val="000000"/>
                </a:solidFill>
                <a:latin typeface="Quattrocento Sans"/>
                <a:ea typeface="Quattrocento Sans"/>
                <a:cs typeface="Quattrocento Sans"/>
                <a:sym typeface="Quattrocento Sans"/>
              </a:rPr>
              <a:t>ressed micro juice</a:t>
            </a:r>
            <a:r>
              <a:rPr lang="en" sz="1800"/>
              <a:t>ry startup</a:t>
            </a:r>
          </a:p>
          <a:p>
            <a:pPr indent="0" lvl="0" marL="0" marR="0" rtl="0" algn="l">
              <a:lnSpc>
                <a:spcPct val="100000"/>
              </a:lnSpc>
              <a:spcBef>
                <a:spcPts val="0"/>
              </a:spcBef>
              <a:spcAft>
                <a:spcPts val="0"/>
              </a:spcAft>
              <a:buClr>
                <a:srgbClr val="FFCD00"/>
              </a:buClr>
              <a:buSzPct val="25000"/>
              <a:buFont typeface="Quattrocento Sans"/>
              <a:buNone/>
            </a:pPr>
            <a:r>
              <a:t/>
            </a:r>
            <a:endParaRPr sz="1800"/>
          </a:p>
          <a:p>
            <a:pPr indent="-69850" lvl="0" rtl="0">
              <a:spcBef>
                <a:spcPts val="0"/>
              </a:spcBef>
              <a:buClr>
                <a:schemeClr val="dk1"/>
              </a:buClr>
              <a:buSzPct val="61111"/>
              <a:buFont typeface="Arial"/>
              <a:buNone/>
            </a:pPr>
            <a:r>
              <a:rPr b="1" lang="en" sz="1800">
                <a:solidFill>
                  <a:schemeClr val="dk1"/>
                </a:solidFill>
              </a:rPr>
              <a:t>Enjoyers (20-40 years old)</a:t>
            </a:r>
          </a:p>
          <a:p>
            <a:pPr indent="-69850" lvl="0" rtl="0">
              <a:spcBef>
                <a:spcPts val="0"/>
              </a:spcBef>
              <a:buClr>
                <a:schemeClr val="dk1"/>
              </a:buClr>
              <a:buSzPct val="61111"/>
              <a:buFont typeface="Arial"/>
              <a:buNone/>
            </a:pPr>
            <a:r>
              <a:rPr lang="en" sz="1800">
                <a:solidFill>
                  <a:schemeClr val="dk1"/>
                </a:solidFill>
              </a:rPr>
              <a:t>Purchase juice products for meal and refreshments. </a:t>
            </a:r>
          </a:p>
          <a:p>
            <a:pPr indent="-69850" lvl="0" rtl="0">
              <a:spcBef>
                <a:spcPts val="0"/>
              </a:spcBef>
              <a:buClr>
                <a:schemeClr val="dk1"/>
              </a:buClr>
              <a:buSzPct val="61111"/>
              <a:buFont typeface="Arial"/>
              <a:buNone/>
            </a:pPr>
            <a:r>
              <a:t/>
            </a:r>
            <a:endParaRPr b="1" sz="1800">
              <a:solidFill>
                <a:schemeClr val="dk1"/>
              </a:solidFill>
              <a:highlight>
                <a:srgbClr val="FFCD00"/>
              </a:highlight>
            </a:endParaRPr>
          </a:p>
          <a:p>
            <a:pPr indent="-69850" lvl="0" rtl="0">
              <a:spcBef>
                <a:spcPts val="0"/>
              </a:spcBef>
              <a:buClr>
                <a:schemeClr val="dk1"/>
              </a:buClr>
              <a:buSzPct val="61111"/>
              <a:buFont typeface="Arial"/>
              <a:buNone/>
            </a:pPr>
            <a:r>
              <a:rPr b="1" lang="en" sz="1800">
                <a:solidFill>
                  <a:schemeClr val="dk1"/>
                </a:solidFill>
              </a:rPr>
              <a:t>Dieters (25-60 years old)</a:t>
            </a:r>
          </a:p>
          <a:p>
            <a:pPr indent="-69850" lvl="0" rtl="0">
              <a:spcBef>
                <a:spcPts val="0"/>
              </a:spcBef>
              <a:buClr>
                <a:schemeClr val="dk1"/>
              </a:buClr>
              <a:buSzPct val="61111"/>
              <a:buFont typeface="Arial"/>
              <a:buNone/>
            </a:pPr>
            <a:r>
              <a:rPr lang="en" sz="1800">
                <a:solidFill>
                  <a:schemeClr val="dk1"/>
                </a:solidFill>
              </a:rPr>
              <a:t>Purchase juice cleansing packages for cleansing and dieting. </a:t>
            </a:r>
          </a:p>
          <a:p>
            <a:pPr indent="0" lvl="0" marL="0" marR="0" rtl="0" algn="l">
              <a:lnSpc>
                <a:spcPct val="100000"/>
              </a:lnSpc>
              <a:spcBef>
                <a:spcPts val="0"/>
              </a:spcBef>
              <a:spcAft>
                <a:spcPts val="0"/>
              </a:spcAft>
              <a:buClr>
                <a:srgbClr val="FFCD00"/>
              </a:buClr>
              <a:buSzPct val="25000"/>
              <a:buFont typeface="Quattrocento Sans"/>
              <a:buNone/>
            </a:pPr>
            <a:r>
              <a:t/>
            </a:r>
            <a:endParaRPr sz="1800"/>
          </a:p>
          <a:p>
            <a:pPr indent="0" lvl="0" rtl="0">
              <a:spcBef>
                <a:spcPts val="0"/>
              </a:spcBef>
              <a:buClr>
                <a:srgbClr val="FFCD00"/>
              </a:buClr>
              <a:buSzPct val="25000"/>
              <a:buFont typeface="Quattrocento Sans"/>
              <a:buNone/>
            </a:pPr>
            <a:r>
              <a:rPr lang="en" sz="1800">
                <a:solidFill>
                  <a:schemeClr val="dk1"/>
                </a:solidFill>
              </a:rPr>
              <a:t>Sold through online shopify platform and local farmer’s market.</a:t>
            </a:r>
          </a:p>
        </p:txBody>
      </p:sp>
      <p:grpSp>
        <p:nvGrpSpPr>
          <p:cNvPr id="66" name="Shape 66"/>
          <p:cNvGrpSpPr/>
          <p:nvPr/>
        </p:nvGrpSpPr>
        <p:grpSpPr>
          <a:xfrm>
            <a:off x="889982" y="1007706"/>
            <a:ext cx="270224" cy="238342"/>
            <a:chOff x="5247525" y="3007275"/>
            <a:chExt cx="517574" cy="456509"/>
          </a:xfrm>
        </p:grpSpPr>
        <p:sp>
          <p:nvSpPr>
            <p:cNvPr id="67" name="Shape 67"/>
            <p:cNvSpPr/>
            <p:nvPr/>
          </p:nvSpPr>
          <p:spPr>
            <a:xfrm>
              <a:off x="5247525" y="3007275"/>
              <a:ext cx="348900" cy="348900"/>
            </a:xfrm>
            <a:custGeom>
              <a:pathLst>
                <a:path extrusionOk="0" fill="none" h="120000" w="120000">
                  <a:moveTo>
                    <a:pt x="114557" y="49630"/>
                  </a:moveTo>
                  <a:lnTo>
                    <a:pt x="101986" y="48374"/>
                  </a:lnTo>
                  <a:lnTo>
                    <a:pt x="101986" y="48374"/>
                  </a:lnTo>
                  <a:lnTo>
                    <a:pt x="101358" y="45864"/>
                  </a:lnTo>
                  <a:lnTo>
                    <a:pt x="100318" y="43353"/>
                  </a:lnTo>
                  <a:lnTo>
                    <a:pt x="99269" y="40842"/>
                  </a:lnTo>
                  <a:lnTo>
                    <a:pt x="98013" y="38538"/>
                  </a:lnTo>
                  <a:lnTo>
                    <a:pt x="105760" y="28693"/>
                  </a:lnTo>
                  <a:lnTo>
                    <a:pt x="105760" y="28693"/>
                  </a:lnTo>
                  <a:lnTo>
                    <a:pt x="106388" y="27858"/>
                  </a:lnTo>
                  <a:lnTo>
                    <a:pt x="106809" y="26809"/>
                  </a:lnTo>
                  <a:lnTo>
                    <a:pt x="107016" y="25760"/>
                  </a:lnTo>
                  <a:lnTo>
                    <a:pt x="107016" y="24505"/>
                  </a:lnTo>
                  <a:lnTo>
                    <a:pt x="106809" y="23456"/>
                  </a:lnTo>
                  <a:lnTo>
                    <a:pt x="106595" y="22407"/>
                  </a:lnTo>
                  <a:lnTo>
                    <a:pt x="105967" y="21367"/>
                  </a:lnTo>
                  <a:lnTo>
                    <a:pt x="105339" y="20524"/>
                  </a:lnTo>
                  <a:lnTo>
                    <a:pt x="99475" y="14660"/>
                  </a:lnTo>
                  <a:lnTo>
                    <a:pt x="99475" y="14660"/>
                  </a:lnTo>
                  <a:lnTo>
                    <a:pt x="98641" y="14032"/>
                  </a:lnTo>
                  <a:lnTo>
                    <a:pt x="97592" y="13404"/>
                  </a:lnTo>
                  <a:lnTo>
                    <a:pt x="96543" y="12983"/>
                  </a:lnTo>
                  <a:lnTo>
                    <a:pt x="95494" y="12983"/>
                  </a:lnTo>
                  <a:lnTo>
                    <a:pt x="94239" y="12983"/>
                  </a:lnTo>
                  <a:lnTo>
                    <a:pt x="93190" y="13198"/>
                  </a:lnTo>
                  <a:lnTo>
                    <a:pt x="92149" y="13611"/>
                  </a:lnTo>
                  <a:lnTo>
                    <a:pt x="91306" y="14239"/>
                  </a:lnTo>
                  <a:lnTo>
                    <a:pt x="81470" y="21994"/>
                  </a:lnTo>
                  <a:lnTo>
                    <a:pt x="81470" y="21994"/>
                  </a:lnTo>
                  <a:lnTo>
                    <a:pt x="79165" y="20730"/>
                  </a:lnTo>
                  <a:lnTo>
                    <a:pt x="76646" y="19690"/>
                  </a:lnTo>
                  <a:lnTo>
                    <a:pt x="74135" y="18641"/>
                  </a:lnTo>
                  <a:lnTo>
                    <a:pt x="71625" y="17798"/>
                  </a:lnTo>
                  <a:lnTo>
                    <a:pt x="70154" y="5451"/>
                  </a:lnTo>
                  <a:lnTo>
                    <a:pt x="70154" y="5451"/>
                  </a:lnTo>
                  <a:lnTo>
                    <a:pt x="69948" y="4402"/>
                  </a:lnTo>
                  <a:lnTo>
                    <a:pt x="69527" y="3353"/>
                  </a:lnTo>
                  <a:lnTo>
                    <a:pt x="68899" y="2519"/>
                  </a:lnTo>
                  <a:lnTo>
                    <a:pt x="68271" y="1676"/>
                  </a:lnTo>
                  <a:lnTo>
                    <a:pt x="67222" y="1049"/>
                  </a:lnTo>
                  <a:lnTo>
                    <a:pt x="66388" y="421"/>
                  </a:lnTo>
                  <a:lnTo>
                    <a:pt x="65133" y="214"/>
                  </a:lnTo>
                  <a:lnTo>
                    <a:pt x="64084" y="0"/>
                  </a:lnTo>
                  <a:lnTo>
                    <a:pt x="55709" y="0"/>
                  </a:lnTo>
                  <a:lnTo>
                    <a:pt x="55709" y="0"/>
                  </a:lnTo>
                  <a:lnTo>
                    <a:pt x="54660" y="214"/>
                  </a:lnTo>
                  <a:lnTo>
                    <a:pt x="53611" y="421"/>
                  </a:lnTo>
                  <a:lnTo>
                    <a:pt x="52570" y="1049"/>
                  </a:lnTo>
                  <a:lnTo>
                    <a:pt x="51728" y="1676"/>
                  </a:lnTo>
                  <a:lnTo>
                    <a:pt x="50894" y="2519"/>
                  </a:lnTo>
                  <a:lnTo>
                    <a:pt x="50266" y="3353"/>
                  </a:lnTo>
                  <a:lnTo>
                    <a:pt x="49845" y="4402"/>
                  </a:lnTo>
                  <a:lnTo>
                    <a:pt x="49638" y="5451"/>
                  </a:lnTo>
                  <a:lnTo>
                    <a:pt x="48168" y="17798"/>
                  </a:lnTo>
                  <a:lnTo>
                    <a:pt x="48168" y="17798"/>
                  </a:lnTo>
                  <a:lnTo>
                    <a:pt x="45657" y="18641"/>
                  </a:lnTo>
                  <a:lnTo>
                    <a:pt x="43147" y="19690"/>
                  </a:lnTo>
                  <a:lnTo>
                    <a:pt x="40842" y="20730"/>
                  </a:lnTo>
                  <a:lnTo>
                    <a:pt x="38538" y="21994"/>
                  </a:lnTo>
                  <a:lnTo>
                    <a:pt x="28693" y="14239"/>
                  </a:lnTo>
                  <a:lnTo>
                    <a:pt x="28693" y="14239"/>
                  </a:lnTo>
                  <a:lnTo>
                    <a:pt x="27644" y="13611"/>
                  </a:lnTo>
                  <a:lnTo>
                    <a:pt x="26603" y="13198"/>
                  </a:lnTo>
                  <a:lnTo>
                    <a:pt x="25554" y="12983"/>
                  </a:lnTo>
                  <a:lnTo>
                    <a:pt x="24505" y="12983"/>
                  </a:lnTo>
                  <a:lnTo>
                    <a:pt x="23456" y="12983"/>
                  </a:lnTo>
                  <a:lnTo>
                    <a:pt x="22201" y="13404"/>
                  </a:lnTo>
                  <a:lnTo>
                    <a:pt x="21367" y="14032"/>
                  </a:lnTo>
                  <a:lnTo>
                    <a:pt x="20524" y="14660"/>
                  </a:lnTo>
                  <a:lnTo>
                    <a:pt x="14660" y="20524"/>
                  </a:lnTo>
                  <a:lnTo>
                    <a:pt x="14660" y="20524"/>
                  </a:lnTo>
                  <a:lnTo>
                    <a:pt x="13826" y="21367"/>
                  </a:lnTo>
                  <a:lnTo>
                    <a:pt x="13404" y="22407"/>
                  </a:lnTo>
                  <a:lnTo>
                    <a:pt x="12992" y="23456"/>
                  </a:lnTo>
                  <a:lnTo>
                    <a:pt x="12777" y="24505"/>
                  </a:lnTo>
                  <a:lnTo>
                    <a:pt x="12777" y="25760"/>
                  </a:lnTo>
                  <a:lnTo>
                    <a:pt x="12992" y="26809"/>
                  </a:lnTo>
                  <a:lnTo>
                    <a:pt x="13404" y="27858"/>
                  </a:lnTo>
                  <a:lnTo>
                    <a:pt x="14032" y="28693"/>
                  </a:lnTo>
                  <a:lnTo>
                    <a:pt x="21779" y="38538"/>
                  </a:lnTo>
                  <a:lnTo>
                    <a:pt x="21779" y="38538"/>
                  </a:lnTo>
                  <a:lnTo>
                    <a:pt x="20524" y="40842"/>
                  </a:lnTo>
                  <a:lnTo>
                    <a:pt x="19484" y="43353"/>
                  </a:lnTo>
                  <a:lnTo>
                    <a:pt x="18641" y="45864"/>
                  </a:lnTo>
                  <a:lnTo>
                    <a:pt x="17807" y="48374"/>
                  </a:lnTo>
                  <a:lnTo>
                    <a:pt x="5451" y="49630"/>
                  </a:lnTo>
                  <a:lnTo>
                    <a:pt x="5451" y="49630"/>
                  </a:lnTo>
                  <a:lnTo>
                    <a:pt x="4402" y="50051"/>
                  </a:lnTo>
                  <a:lnTo>
                    <a:pt x="3353" y="50472"/>
                  </a:lnTo>
                  <a:lnTo>
                    <a:pt x="2304" y="51100"/>
                  </a:lnTo>
                  <a:lnTo>
                    <a:pt x="1470" y="51728"/>
                  </a:lnTo>
                  <a:lnTo>
                    <a:pt x="842" y="52777"/>
                  </a:lnTo>
                  <a:lnTo>
                    <a:pt x="421" y="53611"/>
                  </a:lnTo>
                  <a:lnTo>
                    <a:pt x="8" y="54866"/>
                  </a:lnTo>
                  <a:lnTo>
                    <a:pt x="8" y="55915"/>
                  </a:lnTo>
                  <a:lnTo>
                    <a:pt x="8" y="64084"/>
                  </a:lnTo>
                  <a:lnTo>
                    <a:pt x="8" y="64084"/>
                  </a:lnTo>
                  <a:lnTo>
                    <a:pt x="8" y="65339"/>
                  </a:lnTo>
                  <a:lnTo>
                    <a:pt x="421" y="66388"/>
                  </a:lnTo>
                  <a:lnTo>
                    <a:pt x="842" y="67437"/>
                  </a:lnTo>
                  <a:lnTo>
                    <a:pt x="1470" y="68271"/>
                  </a:lnTo>
                  <a:lnTo>
                    <a:pt x="2304" y="69105"/>
                  </a:lnTo>
                  <a:lnTo>
                    <a:pt x="3353" y="69742"/>
                  </a:lnTo>
                  <a:lnTo>
                    <a:pt x="4402" y="70154"/>
                  </a:lnTo>
                  <a:lnTo>
                    <a:pt x="5451" y="70369"/>
                  </a:lnTo>
                  <a:lnTo>
                    <a:pt x="17807" y="71831"/>
                  </a:lnTo>
                  <a:lnTo>
                    <a:pt x="17807" y="71831"/>
                  </a:lnTo>
                  <a:lnTo>
                    <a:pt x="18641" y="74342"/>
                  </a:lnTo>
                  <a:lnTo>
                    <a:pt x="19484" y="76646"/>
                  </a:lnTo>
                  <a:lnTo>
                    <a:pt x="20524" y="79157"/>
                  </a:lnTo>
                  <a:lnTo>
                    <a:pt x="21779" y="81461"/>
                  </a:lnTo>
                  <a:lnTo>
                    <a:pt x="14032" y="91306"/>
                  </a:lnTo>
                  <a:lnTo>
                    <a:pt x="14032" y="91306"/>
                  </a:lnTo>
                  <a:lnTo>
                    <a:pt x="13404" y="92355"/>
                  </a:lnTo>
                  <a:lnTo>
                    <a:pt x="12992" y="93404"/>
                  </a:lnTo>
                  <a:lnTo>
                    <a:pt x="12777" y="94445"/>
                  </a:lnTo>
                  <a:lnTo>
                    <a:pt x="12777" y="95494"/>
                  </a:lnTo>
                  <a:lnTo>
                    <a:pt x="12992" y="96543"/>
                  </a:lnTo>
                  <a:lnTo>
                    <a:pt x="13404" y="97592"/>
                  </a:lnTo>
                  <a:lnTo>
                    <a:pt x="13826" y="98641"/>
                  </a:lnTo>
                  <a:lnTo>
                    <a:pt x="14660" y="99475"/>
                  </a:lnTo>
                  <a:lnTo>
                    <a:pt x="20524" y="105339"/>
                  </a:lnTo>
                  <a:lnTo>
                    <a:pt x="20524" y="105339"/>
                  </a:lnTo>
                  <a:lnTo>
                    <a:pt x="21367" y="106173"/>
                  </a:lnTo>
                  <a:lnTo>
                    <a:pt x="22201" y="106595"/>
                  </a:lnTo>
                  <a:lnTo>
                    <a:pt x="23456" y="107016"/>
                  </a:lnTo>
                  <a:lnTo>
                    <a:pt x="24505" y="107222"/>
                  </a:lnTo>
                  <a:lnTo>
                    <a:pt x="25554" y="107222"/>
                  </a:lnTo>
                  <a:lnTo>
                    <a:pt x="26603" y="106801"/>
                  </a:lnTo>
                  <a:lnTo>
                    <a:pt x="27644" y="106388"/>
                  </a:lnTo>
                  <a:lnTo>
                    <a:pt x="28693" y="105967"/>
                  </a:lnTo>
                  <a:lnTo>
                    <a:pt x="38538" y="98220"/>
                  </a:lnTo>
                  <a:lnTo>
                    <a:pt x="38538" y="98220"/>
                  </a:lnTo>
                  <a:lnTo>
                    <a:pt x="40842" y="99269"/>
                  </a:lnTo>
                  <a:lnTo>
                    <a:pt x="43147" y="100524"/>
                  </a:lnTo>
                  <a:lnTo>
                    <a:pt x="45657" y="101358"/>
                  </a:lnTo>
                  <a:lnTo>
                    <a:pt x="48168" y="102201"/>
                  </a:lnTo>
                  <a:lnTo>
                    <a:pt x="49638" y="114548"/>
                  </a:lnTo>
                  <a:lnTo>
                    <a:pt x="49638" y="114548"/>
                  </a:lnTo>
                  <a:lnTo>
                    <a:pt x="49845" y="115597"/>
                  </a:lnTo>
                  <a:lnTo>
                    <a:pt x="50266" y="116646"/>
                  </a:lnTo>
                  <a:lnTo>
                    <a:pt x="50894" y="117695"/>
                  </a:lnTo>
                  <a:lnTo>
                    <a:pt x="51728" y="118529"/>
                  </a:lnTo>
                  <a:lnTo>
                    <a:pt x="52570" y="119157"/>
                  </a:lnTo>
                  <a:lnTo>
                    <a:pt x="53611" y="119578"/>
                  </a:lnTo>
                  <a:lnTo>
                    <a:pt x="54660" y="120000"/>
                  </a:lnTo>
                  <a:lnTo>
                    <a:pt x="55709" y="120000"/>
                  </a:lnTo>
                  <a:lnTo>
                    <a:pt x="64084" y="120000"/>
                  </a:lnTo>
                  <a:lnTo>
                    <a:pt x="64084" y="120000"/>
                  </a:lnTo>
                  <a:lnTo>
                    <a:pt x="65133" y="120000"/>
                  </a:lnTo>
                  <a:lnTo>
                    <a:pt x="66388" y="119578"/>
                  </a:lnTo>
                  <a:lnTo>
                    <a:pt x="67222" y="119157"/>
                  </a:lnTo>
                  <a:lnTo>
                    <a:pt x="68271" y="118529"/>
                  </a:lnTo>
                  <a:lnTo>
                    <a:pt x="68899" y="117695"/>
                  </a:lnTo>
                  <a:lnTo>
                    <a:pt x="69527" y="116646"/>
                  </a:lnTo>
                  <a:lnTo>
                    <a:pt x="69948" y="115597"/>
                  </a:lnTo>
                  <a:lnTo>
                    <a:pt x="70154" y="114548"/>
                  </a:lnTo>
                  <a:lnTo>
                    <a:pt x="71625" y="102201"/>
                  </a:lnTo>
                  <a:lnTo>
                    <a:pt x="71625" y="102201"/>
                  </a:lnTo>
                  <a:lnTo>
                    <a:pt x="74135" y="101358"/>
                  </a:lnTo>
                  <a:lnTo>
                    <a:pt x="76646" y="100524"/>
                  </a:lnTo>
                  <a:lnTo>
                    <a:pt x="79165" y="99269"/>
                  </a:lnTo>
                  <a:lnTo>
                    <a:pt x="81470" y="98220"/>
                  </a:lnTo>
                  <a:lnTo>
                    <a:pt x="91306" y="105967"/>
                  </a:lnTo>
                  <a:lnTo>
                    <a:pt x="91306" y="105967"/>
                  </a:lnTo>
                  <a:lnTo>
                    <a:pt x="92149" y="106388"/>
                  </a:lnTo>
                  <a:lnTo>
                    <a:pt x="93190" y="106801"/>
                  </a:lnTo>
                  <a:lnTo>
                    <a:pt x="94239" y="107222"/>
                  </a:lnTo>
                  <a:lnTo>
                    <a:pt x="95494" y="107222"/>
                  </a:lnTo>
                  <a:lnTo>
                    <a:pt x="96543" y="107016"/>
                  </a:lnTo>
                  <a:lnTo>
                    <a:pt x="97592" y="106595"/>
                  </a:lnTo>
                  <a:lnTo>
                    <a:pt x="98641" y="106173"/>
                  </a:lnTo>
                  <a:lnTo>
                    <a:pt x="99475" y="105339"/>
                  </a:lnTo>
                  <a:lnTo>
                    <a:pt x="105339" y="99475"/>
                  </a:lnTo>
                  <a:lnTo>
                    <a:pt x="105339" y="99475"/>
                  </a:lnTo>
                  <a:lnTo>
                    <a:pt x="105967" y="98641"/>
                  </a:lnTo>
                  <a:lnTo>
                    <a:pt x="106595" y="97592"/>
                  </a:lnTo>
                  <a:lnTo>
                    <a:pt x="106809" y="96543"/>
                  </a:lnTo>
                  <a:lnTo>
                    <a:pt x="107016" y="95494"/>
                  </a:lnTo>
                  <a:lnTo>
                    <a:pt x="107016" y="94445"/>
                  </a:lnTo>
                  <a:lnTo>
                    <a:pt x="106809" y="93404"/>
                  </a:lnTo>
                  <a:lnTo>
                    <a:pt x="106388" y="92355"/>
                  </a:lnTo>
                  <a:lnTo>
                    <a:pt x="105760" y="91306"/>
                  </a:lnTo>
                  <a:lnTo>
                    <a:pt x="98013" y="81461"/>
                  </a:lnTo>
                  <a:lnTo>
                    <a:pt x="98013" y="81461"/>
                  </a:lnTo>
                  <a:lnTo>
                    <a:pt x="99269" y="79157"/>
                  </a:lnTo>
                  <a:lnTo>
                    <a:pt x="100318" y="76646"/>
                  </a:lnTo>
                  <a:lnTo>
                    <a:pt x="101358" y="74342"/>
                  </a:lnTo>
                  <a:lnTo>
                    <a:pt x="101986" y="71831"/>
                  </a:lnTo>
                  <a:lnTo>
                    <a:pt x="114557" y="70369"/>
                  </a:lnTo>
                  <a:lnTo>
                    <a:pt x="114557" y="70369"/>
                  </a:lnTo>
                  <a:lnTo>
                    <a:pt x="115597" y="70154"/>
                  </a:lnTo>
                  <a:lnTo>
                    <a:pt x="116646" y="69742"/>
                  </a:lnTo>
                  <a:lnTo>
                    <a:pt x="117489" y="69105"/>
                  </a:lnTo>
                  <a:lnTo>
                    <a:pt x="118323" y="68271"/>
                  </a:lnTo>
                  <a:lnTo>
                    <a:pt x="118950" y="67437"/>
                  </a:lnTo>
                  <a:lnTo>
                    <a:pt x="119578" y="66388"/>
                  </a:lnTo>
                  <a:lnTo>
                    <a:pt x="119793" y="65339"/>
                  </a:lnTo>
                  <a:lnTo>
                    <a:pt x="120000" y="64084"/>
                  </a:lnTo>
                  <a:lnTo>
                    <a:pt x="120000" y="55915"/>
                  </a:lnTo>
                  <a:lnTo>
                    <a:pt x="120000" y="55915"/>
                  </a:lnTo>
                  <a:lnTo>
                    <a:pt x="119793" y="54866"/>
                  </a:lnTo>
                  <a:lnTo>
                    <a:pt x="119578" y="53611"/>
                  </a:lnTo>
                  <a:lnTo>
                    <a:pt x="118950" y="52777"/>
                  </a:lnTo>
                  <a:lnTo>
                    <a:pt x="118323" y="51728"/>
                  </a:lnTo>
                  <a:lnTo>
                    <a:pt x="117489" y="51100"/>
                  </a:lnTo>
                  <a:lnTo>
                    <a:pt x="116646" y="50472"/>
                  </a:lnTo>
                  <a:lnTo>
                    <a:pt x="115597" y="50051"/>
                  </a:lnTo>
                  <a:lnTo>
                    <a:pt x="114557" y="49630"/>
                  </a:lnTo>
                  <a:lnTo>
                    <a:pt x="114557" y="49630"/>
                  </a:lnTo>
                  <a:close/>
                  <a:moveTo>
                    <a:pt x="73714" y="73929"/>
                  </a:moveTo>
                  <a:lnTo>
                    <a:pt x="73714" y="73929"/>
                  </a:lnTo>
                  <a:lnTo>
                    <a:pt x="72252" y="75184"/>
                  </a:lnTo>
                  <a:lnTo>
                    <a:pt x="70782" y="76440"/>
                  </a:lnTo>
                  <a:lnTo>
                    <a:pt x="69114" y="77274"/>
                  </a:lnTo>
                  <a:lnTo>
                    <a:pt x="67222" y="78116"/>
                  </a:lnTo>
                  <a:lnTo>
                    <a:pt x="65554" y="78744"/>
                  </a:lnTo>
                  <a:lnTo>
                    <a:pt x="63662" y="79157"/>
                  </a:lnTo>
                  <a:lnTo>
                    <a:pt x="61779" y="79372"/>
                  </a:lnTo>
                  <a:lnTo>
                    <a:pt x="59896" y="79578"/>
                  </a:lnTo>
                  <a:lnTo>
                    <a:pt x="58013" y="79372"/>
                  </a:lnTo>
                  <a:lnTo>
                    <a:pt x="56130" y="79157"/>
                  </a:lnTo>
                  <a:lnTo>
                    <a:pt x="54453" y="78744"/>
                  </a:lnTo>
                  <a:lnTo>
                    <a:pt x="52570" y="78116"/>
                  </a:lnTo>
                  <a:lnTo>
                    <a:pt x="50894" y="77274"/>
                  </a:lnTo>
                  <a:lnTo>
                    <a:pt x="49217" y="76440"/>
                  </a:lnTo>
                  <a:lnTo>
                    <a:pt x="47540" y="75184"/>
                  </a:lnTo>
                  <a:lnTo>
                    <a:pt x="46079" y="73929"/>
                  </a:lnTo>
                  <a:lnTo>
                    <a:pt x="46079" y="73929"/>
                  </a:lnTo>
                  <a:lnTo>
                    <a:pt x="44815" y="72459"/>
                  </a:lnTo>
                  <a:lnTo>
                    <a:pt x="43559" y="70782"/>
                  </a:lnTo>
                  <a:lnTo>
                    <a:pt x="42725" y="69105"/>
                  </a:lnTo>
                  <a:lnTo>
                    <a:pt x="41883" y="67437"/>
                  </a:lnTo>
                  <a:lnTo>
                    <a:pt x="41255" y="65546"/>
                  </a:lnTo>
                  <a:lnTo>
                    <a:pt x="40842" y="63662"/>
                  </a:lnTo>
                  <a:lnTo>
                    <a:pt x="40421" y="61986"/>
                  </a:lnTo>
                  <a:lnTo>
                    <a:pt x="40421" y="60103"/>
                  </a:lnTo>
                  <a:lnTo>
                    <a:pt x="40421" y="58220"/>
                  </a:lnTo>
                  <a:lnTo>
                    <a:pt x="40842" y="56337"/>
                  </a:lnTo>
                  <a:lnTo>
                    <a:pt x="41255" y="54453"/>
                  </a:lnTo>
                  <a:lnTo>
                    <a:pt x="41883" y="52777"/>
                  </a:lnTo>
                  <a:lnTo>
                    <a:pt x="42725" y="50894"/>
                  </a:lnTo>
                  <a:lnTo>
                    <a:pt x="43559" y="49217"/>
                  </a:lnTo>
                  <a:lnTo>
                    <a:pt x="44815" y="47747"/>
                  </a:lnTo>
                  <a:lnTo>
                    <a:pt x="46079" y="46285"/>
                  </a:lnTo>
                  <a:lnTo>
                    <a:pt x="46079" y="46285"/>
                  </a:lnTo>
                  <a:lnTo>
                    <a:pt x="47540" y="44815"/>
                  </a:lnTo>
                  <a:lnTo>
                    <a:pt x="49217" y="43774"/>
                  </a:lnTo>
                  <a:lnTo>
                    <a:pt x="50894" y="42725"/>
                  </a:lnTo>
                  <a:lnTo>
                    <a:pt x="52570" y="41883"/>
                  </a:lnTo>
                  <a:lnTo>
                    <a:pt x="54453" y="41255"/>
                  </a:lnTo>
                  <a:lnTo>
                    <a:pt x="56130" y="40842"/>
                  </a:lnTo>
                  <a:lnTo>
                    <a:pt x="58013" y="40627"/>
                  </a:lnTo>
                  <a:lnTo>
                    <a:pt x="59896" y="40421"/>
                  </a:lnTo>
                  <a:lnTo>
                    <a:pt x="61779" y="40627"/>
                  </a:lnTo>
                  <a:lnTo>
                    <a:pt x="63662" y="40842"/>
                  </a:lnTo>
                  <a:lnTo>
                    <a:pt x="65554" y="41255"/>
                  </a:lnTo>
                  <a:lnTo>
                    <a:pt x="67222" y="41883"/>
                  </a:lnTo>
                  <a:lnTo>
                    <a:pt x="69114" y="42725"/>
                  </a:lnTo>
                  <a:lnTo>
                    <a:pt x="70782" y="43774"/>
                  </a:lnTo>
                  <a:lnTo>
                    <a:pt x="72252" y="44815"/>
                  </a:lnTo>
                  <a:lnTo>
                    <a:pt x="73714" y="46285"/>
                  </a:lnTo>
                  <a:lnTo>
                    <a:pt x="73714" y="46285"/>
                  </a:lnTo>
                  <a:lnTo>
                    <a:pt x="75184" y="47747"/>
                  </a:lnTo>
                  <a:lnTo>
                    <a:pt x="76233" y="49217"/>
                  </a:lnTo>
                  <a:lnTo>
                    <a:pt x="77274" y="50894"/>
                  </a:lnTo>
                  <a:lnTo>
                    <a:pt x="78116" y="52777"/>
                  </a:lnTo>
                  <a:lnTo>
                    <a:pt x="78744" y="54453"/>
                  </a:lnTo>
                  <a:lnTo>
                    <a:pt x="79165" y="56337"/>
                  </a:lnTo>
                  <a:lnTo>
                    <a:pt x="79372" y="58220"/>
                  </a:lnTo>
                  <a:lnTo>
                    <a:pt x="79372" y="60103"/>
                  </a:lnTo>
                  <a:lnTo>
                    <a:pt x="79372" y="61986"/>
                  </a:lnTo>
                  <a:lnTo>
                    <a:pt x="79165" y="63662"/>
                  </a:lnTo>
                  <a:lnTo>
                    <a:pt x="78744" y="65546"/>
                  </a:lnTo>
                  <a:lnTo>
                    <a:pt x="78116" y="67437"/>
                  </a:lnTo>
                  <a:lnTo>
                    <a:pt x="77274" y="69105"/>
                  </a:lnTo>
                  <a:lnTo>
                    <a:pt x="76233" y="70782"/>
                  </a:lnTo>
                  <a:lnTo>
                    <a:pt x="75184" y="72459"/>
                  </a:lnTo>
                  <a:lnTo>
                    <a:pt x="73714" y="73929"/>
                  </a:lnTo>
                  <a:lnTo>
                    <a:pt x="73714" y="73929"/>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8" name="Shape 68"/>
            <p:cNvSpPr/>
            <p:nvPr/>
          </p:nvSpPr>
          <p:spPr>
            <a:xfrm>
              <a:off x="5566575" y="3265259"/>
              <a:ext cx="198524" cy="198524"/>
            </a:xfrm>
            <a:custGeom>
              <a:pathLst>
                <a:path extrusionOk="0" fill="none" h="120000" w="120000">
                  <a:moveTo>
                    <a:pt x="109678" y="32398"/>
                  </a:moveTo>
                  <a:lnTo>
                    <a:pt x="92754" y="36086"/>
                  </a:lnTo>
                  <a:lnTo>
                    <a:pt x="92754" y="36086"/>
                  </a:lnTo>
                  <a:lnTo>
                    <a:pt x="90910" y="33502"/>
                  </a:lnTo>
                  <a:lnTo>
                    <a:pt x="88704" y="31295"/>
                  </a:lnTo>
                  <a:lnTo>
                    <a:pt x="94597" y="14733"/>
                  </a:lnTo>
                  <a:lnTo>
                    <a:pt x="94597" y="14733"/>
                  </a:lnTo>
                  <a:lnTo>
                    <a:pt x="94960" y="13630"/>
                  </a:lnTo>
                  <a:lnTo>
                    <a:pt x="94960" y="12527"/>
                  </a:lnTo>
                  <a:lnTo>
                    <a:pt x="94597" y="10321"/>
                  </a:lnTo>
                  <a:lnTo>
                    <a:pt x="93116" y="8477"/>
                  </a:lnTo>
                  <a:lnTo>
                    <a:pt x="92391" y="7374"/>
                  </a:lnTo>
                  <a:lnTo>
                    <a:pt x="91650" y="7011"/>
                  </a:lnTo>
                  <a:lnTo>
                    <a:pt x="83913" y="2961"/>
                  </a:lnTo>
                  <a:lnTo>
                    <a:pt x="83913" y="2961"/>
                  </a:lnTo>
                  <a:lnTo>
                    <a:pt x="82810" y="2584"/>
                  </a:lnTo>
                  <a:lnTo>
                    <a:pt x="81707" y="2584"/>
                  </a:lnTo>
                  <a:lnTo>
                    <a:pt x="79501" y="2584"/>
                  </a:lnTo>
                  <a:lnTo>
                    <a:pt x="77295" y="3687"/>
                  </a:lnTo>
                  <a:lnTo>
                    <a:pt x="76554" y="4427"/>
                  </a:lnTo>
                  <a:lnTo>
                    <a:pt x="75829" y="5168"/>
                  </a:lnTo>
                  <a:lnTo>
                    <a:pt x="66248" y="19886"/>
                  </a:lnTo>
                  <a:lnTo>
                    <a:pt x="66248" y="19886"/>
                  </a:lnTo>
                  <a:lnTo>
                    <a:pt x="62939" y="19523"/>
                  </a:lnTo>
                  <a:lnTo>
                    <a:pt x="59992" y="19523"/>
                  </a:lnTo>
                  <a:lnTo>
                    <a:pt x="52633" y="3687"/>
                  </a:lnTo>
                  <a:lnTo>
                    <a:pt x="52633" y="3687"/>
                  </a:lnTo>
                  <a:lnTo>
                    <a:pt x="51907" y="2584"/>
                  </a:lnTo>
                  <a:lnTo>
                    <a:pt x="51167" y="1858"/>
                  </a:lnTo>
                  <a:lnTo>
                    <a:pt x="49323" y="755"/>
                  </a:lnTo>
                  <a:lnTo>
                    <a:pt x="47117" y="15"/>
                  </a:lnTo>
                  <a:lnTo>
                    <a:pt x="46014" y="15"/>
                  </a:lnTo>
                  <a:lnTo>
                    <a:pt x="44911" y="377"/>
                  </a:lnTo>
                  <a:lnTo>
                    <a:pt x="36811" y="2961"/>
                  </a:lnTo>
                  <a:lnTo>
                    <a:pt x="36811" y="2961"/>
                  </a:lnTo>
                  <a:lnTo>
                    <a:pt x="35708" y="3324"/>
                  </a:lnTo>
                  <a:lnTo>
                    <a:pt x="34605" y="4064"/>
                  </a:lnTo>
                  <a:lnTo>
                    <a:pt x="33124" y="5908"/>
                  </a:lnTo>
                  <a:lnTo>
                    <a:pt x="32398" y="8114"/>
                  </a:lnTo>
                  <a:lnTo>
                    <a:pt x="32398" y="9217"/>
                  </a:lnTo>
                  <a:lnTo>
                    <a:pt x="32398" y="10321"/>
                  </a:lnTo>
                  <a:lnTo>
                    <a:pt x="36071" y="27623"/>
                  </a:lnTo>
                  <a:lnTo>
                    <a:pt x="36071" y="27623"/>
                  </a:lnTo>
                  <a:lnTo>
                    <a:pt x="33502" y="29452"/>
                  </a:lnTo>
                  <a:lnTo>
                    <a:pt x="31295" y="31658"/>
                  </a:lnTo>
                  <a:lnTo>
                    <a:pt x="15096" y="25402"/>
                  </a:lnTo>
                  <a:lnTo>
                    <a:pt x="15096" y="25402"/>
                  </a:lnTo>
                  <a:lnTo>
                    <a:pt x="13993" y="25402"/>
                  </a:lnTo>
                  <a:lnTo>
                    <a:pt x="12527" y="25039"/>
                  </a:lnTo>
                  <a:lnTo>
                    <a:pt x="10306" y="25780"/>
                  </a:lnTo>
                  <a:lnTo>
                    <a:pt x="8477" y="26883"/>
                  </a:lnTo>
                  <a:lnTo>
                    <a:pt x="7737" y="27623"/>
                  </a:lnTo>
                  <a:lnTo>
                    <a:pt x="6996" y="28726"/>
                  </a:lnTo>
                  <a:lnTo>
                    <a:pt x="3324" y="36086"/>
                  </a:lnTo>
                  <a:lnTo>
                    <a:pt x="3324" y="36086"/>
                  </a:lnTo>
                  <a:lnTo>
                    <a:pt x="2946" y="37189"/>
                  </a:lnTo>
                  <a:lnTo>
                    <a:pt x="2584" y="38292"/>
                  </a:lnTo>
                  <a:lnTo>
                    <a:pt x="2946" y="40861"/>
                  </a:lnTo>
                  <a:lnTo>
                    <a:pt x="3687" y="42704"/>
                  </a:lnTo>
                  <a:lnTo>
                    <a:pt x="4427" y="43808"/>
                  </a:lnTo>
                  <a:lnTo>
                    <a:pt x="5530" y="44548"/>
                  </a:lnTo>
                  <a:lnTo>
                    <a:pt x="20249" y="54114"/>
                  </a:lnTo>
                  <a:lnTo>
                    <a:pt x="20249" y="54114"/>
                  </a:lnTo>
                  <a:lnTo>
                    <a:pt x="19886" y="57060"/>
                  </a:lnTo>
                  <a:lnTo>
                    <a:pt x="19508" y="60370"/>
                  </a:lnTo>
                  <a:lnTo>
                    <a:pt x="3687" y="67729"/>
                  </a:lnTo>
                  <a:lnTo>
                    <a:pt x="3687" y="67729"/>
                  </a:lnTo>
                  <a:lnTo>
                    <a:pt x="2946" y="68107"/>
                  </a:lnTo>
                  <a:lnTo>
                    <a:pt x="1843" y="68832"/>
                  </a:lnTo>
                  <a:lnTo>
                    <a:pt x="740" y="71038"/>
                  </a:lnTo>
                  <a:lnTo>
                    <a:pt x="0" y="73260"/>
                  </a:lnTo>
                  <a:lnTo>
                    <a:pt x="377" y="74363"/>
                  </a:lnTo>
                  <a:lnTo>
                    <a:pt x="377" y="75466"/>
                  </a:lnTo>
                  <a:lnTo>
                    <a:pt x="3324" y="83566"/>
                  </a:lnTo>
                  <a:lnTo>
                    <a:pt x="3324" y="83566"/>
                  </a:lnTo>
                  <a:lnTo>
                    <a:pt x="3687" y="84291"/>
                  </a:lnTo>
                  <a:lnTo>
                    <a:pt x="4427" y="85394"/>
                  </a:lnTo>
                  <a:lnTo>
                    <a:pt x="5893" y="86875"/>
                  </a:lnTo>
                  <a:lnTo>
                    <a:pt x="8099" y="87601"/>
                  </a:lnTo>
                  <a:lnTo>
                    <a:pt x="9202" y="87601"/>
                  </a:lnTo>
                  <a:lnTo>
                    <a:pt x="10306" y="87601"/>
                  </a:lnTo>
                  <a:lnTo>
                    <a:pt x="27608" y="83928"/>
                  </a:lnTo>
                  <a:lnTo>
                    <a:pt x="27608" y="83928"/>
                  </a:lnTo>
                  <a:lnTo>
                    <a:pt x="29452" y="86497"/>
                  </a:lnTo>
                  <a:lnTo>
                    <a:pt x="31658" y="88704"/>
                  </a:lnTo>
                  <a:lnTo>
                    <a:pt x="25765" y="105266"/>
                  </a:lnTo>
                  <a:lnTo>
                    <a:pt x="25765" y="105266"/>
                  </a:lnTo>
                  <a:lnTo>
                    <a:pt x="25402" y="106384"/>
                  </a:lnTo>
                  <a:lnTo>
                    <a:pt x="25402" y="107487"/>
                  </a:lnTo>
                  <a:lnTo>
                    <a:pt x="25765" y="109693"/>
                  </a:lnTo>
                  <a:lnTo>
                    <a:pt x="26868" y="111522"/>
                  </a:lnTo>
                  <a:lnTo>
                    <a:pt x="27971" y="112262"/>
                  </a:lnTo>
                  <a:lnTo>
                    <a:pt x="28711" y="113003"/>
                  </a:lnTo>
                  <a:lnTo>
                    <a:pt x="36448" y="116675"/>
                  </a:lnTo>
                  <a:lnTo>
                    <a:pt x="36448" y="116675"/>
                  </a:lnTo>
                  <a:lnTo>
                    <a:pt x="37551" y="117415"/>
                  </a:lnTo>
                  <a:lnTo>
                    <a:pt x="38655" y="117415"/>
                  </a:lnTo>
                  <a:lnTo>
                    <a:pt x="40861" y="117415"/>
                  </a:lnTo>
                  <a:lnTo>
                    <a:pt x="43067" y="116312"/>
                  </a:lnTo>
                  <a:lnTo>
                    <a:pt x="43808" y="115572"/>
                  </a:lnTo>
                  <a:lnTo>
                    <a:pt x="44533" y="114846"/>
                  </a:lnTo>
                  <a:lnTo>
                    <a:pt x="54114" y="100113"/>
                  </a:lnTo>
                  <a:lnTo>
                    <a:pt x="54114" y="100113"/>
                  </a:lnTo>
                  <a:lnTo>
                    <a:pt x="57423" y="100491"/>
                  </a:lnTo>
                  <a:lnTo>
                    <a:pt x="60370" y="100491"/>
                  </a:lnTo>
                  <a:lnTo>
                    <a:pt x="67729" y="116312"/>
                  </a:lnTo>
                  <a:lnTo>
                    <a:pt x="67729" y="116312"/>
                  </a:lnTo>
                  <a:lnTo>
                    <a:pt x="68469" y="117415"/>
                  </a:lnTo>
                  <a:lnTo>
                    <a:pt x="69195" y="118156"/>
                  </a:lnTo>
                  <a:lnTo>
                    <a:pt x="71038" y="119259"/>
                  </a:lnTo>
                  <a:lnTo>
                    <a:pt x="73245" y="120000"/>
                  </a:lnTo>
                  <a:lnTo>
                    <a:pt x="74348" y="120000"/>
                  </a:lnTo>
                  <a:lnTo>
                    <a:pt x="75451" y="119622"/>
                  </a:lnTo>
                  <a:lnTo>
                    <a:pt x="83551" y="117053"/>
                  </a:lnTo>
                  <a:lnTo>
                    <a:pt x="83551" y="117053"/>
                  </a:lnTo>
                  <a:lnTo>
                    <a:pt x="84654" y="116675"/>
                  </a:lnTo>
                  <a:lnTo>
                    <a:pt x="85394" y="115950"/>
                  </a:lnTo>
                  <a:lnTo>
                    <a:pt x="86860" y="114106"/>
                  </a:lnTo>
                  <a:lnTo>
                    <a:pt x="87963" y="111900"/>
                  </a:lnTo>
                  <a:lnTo>
                    <a:pt x="87963" y="110797"/>
                  </a:lnTo>
                  <a:lnTo>
                    <a:pt x="87963" y="109693"/>
                  </a:lnTo>
                  <a:lnTo>
                    <a:pt x="84291" y="92391"/>
                  </a:lnTo>
                  <a:lnTo>
                    <a:pt x="84291" y="92391"/>
                  </a:lnTo>
                  <a:lnTo>
                    <a:pt x="86497" y="90547"/>
                  </a:lnTo>
                  <a:lnTo>
                    <a:pt x="89066" y="88341"/>
                  </a:lnTo>
                  <a:lnTo>
                    <a:pt x="105266" y="94597"/>
                  </a:lnTo>
                  <a:lnTo>
                    <a:pt x="105266" y="94597"/>
                  </a:lnTo>
                  <a:lnTo>
                    <a:pt x="106369" y="94597"/>
                  </a:lnTo>
                  <a:lnTo>
                    <a:pt x="107472" y="94975"/>
                  </a:lnTo>
                  <a:lnTo>
                    <a:pt x="109678" y="94234"/>
                  </a:lnTo>
                  <a:lnTo>
                    <a:pt x="111885" y="93131"/>
                  </a:lnTo>
                  <a:lnTo>
                    <a:pt x="112625" y="92391"/>
                  </a:lnTo>
                  <a:lnTo>
                    <a:pt x="113366" y="91288"/>
                  </a:lnTo>
                  <a:lnTo>
                    <a:pt x="117038" y="83566"/>
                  </a:lnTo>
                  <a:lnTo>
                    <a:pt x="117038" y="83566"/>
                  </a:lnTo>
                  <a:lnTo>
                    <a:pt x="117415" y="82825"/>
                  </a:lnTo>
                  <a:lnTo>
                    <a:pt x="117778" y="81344"/>
                  </a:lnTo>
                  <a:lnTo>
                    <a:pt x="117415" y="79138"/>
                  </a:lnTo>
                  <a:lnTo>
                    <a:pt x="116312" y="77295"/>
                  </a:lnTo>
                  <a:lnTo>
                    <a:pt x="115572" y="76191"/>
                  </a:lnTo>
                  <a:lnTo>
                    <a:pt x="114831" y="75466"/>
                  </a:lnTo>
                  <a:lnTo>
                    <a:pt x="100113" y="65885"/>
                  </a:lnTo>
                  <a:lnTo>
                    <a:pt x="100113" y="65885"/>
                  </a:lnTo>
                  <a:lnTo>
                    <a:pt x="100476" y="62954"/>
                  </a:lnTo>
                  <a:lnTo>
                    <a:pt x="100476" y="59629"/>
                  </a:lnTo>
                  <a:lnTo>
                    <a:pt x="116312" y="52270"/>
                  </a:lnTo>
                  <a:lnTo>
                    <a:pt x="116312" y="52270"/>
                  </a:lnTo>
                  <a:lnTo>
                    <a:pt x="117415" y="51907"/>
                  </a:lnTo>
                  <a:lnTo>
                    <a:pt x="118519" y="51167"/>
                  </a:lnTo>
                  <a:lnTo>
                    <a:pt x="119622" y="48961"/>
                  </a:lnTo>
                  <a:lnTo>
                    <a:pt x="119984" y="46754"/>
                  </a:lnTo>
                  <a:lnTo>
                    <a:pt x="119984" y="45651"/>
                  </a:lnTo>
                  <a:lnTo>
                    <a:pt x="119984" y="44548"/>
                  </a:lnTo>
                  <a:lnTo>
                    <a:pt x="117038" y="36448"/>
                  </a:lnTo>
                  <a:lnTo>
                    <a:pt x="117038" y="36448"/>
                  </a:lnTo>
                  <a:lnTo>
                    <a:pt x="116675" y="35345"/>
                  </a:lnTo>
                  <a:lnTo>
                    <a:pt x="115935" y="34605"/>
                  </a:lnTo>
                  <a:lnTo>
                    <a:pt x="114106" y="33139"/>
                  </a:lnTo>
                  <a:lnTo>
                    <a:pt x="112262" y="32398"/>
                  </a:lnTo>
                  <a:lnTo>
                    <a:pt x="111159" y="32398"/>
                  </a:lnTo>
                  <a:lnTo>
                    <a:pt x="109678" y="32398"/>
                  </a:lnTo>
                  <a:lnTo>
                    <a:pt x="109678" y="32398"/>
                  </a:lnTo>
                  <a:close/>
                  <a:moveTo>
                    <a:pt x="82810" y="71416"/>
                  </a:moveTo>
                  <a:lnTo>
                    <a:pt x="82810" y="71416"/>
                  </a:lnTo>
                  <a:lnTo>
                    <a:pt x="81344" y="73622"/>
                  </a:lnTo>
                  <a:lnTo>
                    <a:pt x="79879" y="75466"/>
                  </a:lnTo>
                  <a:lnTo>
                    <a:pt x="78398" y="77672"/>
                  </a:lnTo>
                  <a:lnTo>
                    <a:pt x="76554" y="79138"/>
                  </a:lnTo>
                  <a:lnTo>
                    <a:pt x="74726" y="80619"/>
                  </a:lnTo>
                  <a:lnTo>
                    <a:pt x="72504" y="82085"/>
                  </a:lnTo>
                  <a:lnTo>
                    <a:pt x="70298" y="83188"/>
                  </a:lnTo>
                  <a:lnTo>
                    <a:pt x="68092" y="83928"/>
                  </a:lnTo>
                  <a:lnTo>
                    <a:pt x="65885" y="84669"/>
                  </a:lnTo>
                  <a:lnTo>
                    <a:pt x="63316" y="85032"/>
                  </a:lnTo>
                  <a:lnTo>
                    <a:pt x="61095" y="85394"/>
                  </a:lnTo>
                  <a:lnTo>
                    <a:pt x="58526" y="85032"/>
                  </a:lnTo>
                  <a:lnTo>
                    <a:pt x="55942" y="85032"/>
                  </a:lnTo>
                  <a:lnTo>
                    <a:pt x="53736" y="84291"/>
                  </a:lnTo>
                  <a:lnTo>
                    <a:pt x="51167" y="83566"/>
                  </a:lnTo>
                  <a:lnTo>
                    <a:pt x="48961" y="82448"/>
                  </a:lnTo>
                  <a:lnTo>
                    <a:pt x="48961" y="82448"/>
                  </a:lnTo>
                  <a:lnTo>
                    <a:pt x="46754" y="81344"/>
                  </a:lnTo>
                  <a:lnTo>
                    <a:pt x="44533" y="79879"/>
                  </a:lnTo>
                  <a:lnTo>
                    <a:pt x="42704" y="78035"/>
                  </a:lnTo>
                  <a:lnTo>
                    <a:pt x="40861" y="76569"/>
                  </a:lnTo>
                  <a:lnTo>
                    <a:pt x="39380" y="74363"/>
                  </a:lnTo>
                  <a:lnTo>
                    <a:pt x="38277" y="72519"/>
                  </a:lnTo>
                  <a:lnTo>
                    <a:pt x="37174" y="70313"/>
                  </a:lnTo>
                  <a:lnTo>
                    <a:pt x="36071" y="68107"/>
                  </a:lnTo>
                  <a:lnTo>
                    <a:pt x="35708" y="65523"/>
                  </a:lnTo>
                  <a:lnTo>
                    <a:pt x="34967" y="63316"/>
                  </a:lnTo>
                  <a:lnTo>
                    <a:pt x="34967" y="60748"/>
                  </a:lnTo>
                  <a:lnTo>
                    <a:pt x="34967" y="58526"/>
                  </a:lnTo>
                  <a:lnTo>
                    <a:pt x="35345" y="55957"/>
                  </a:lnTo>
                  <a:lnTo>
                    <a:pt x="35708" y="53373"/>
                  </a:lnTo>
                  <a:lnTo>
                    <a:pt x="36448" y="51167"/>
                  </a:lnTo>
                  <a:lnTo>
                    <a:pt x="37551" y="48598"/>
                  </a:lnTo>
                  <a:lnTo>
                    <a:pt x="37551" y="48598"/>
                  </a:lnTo>
                  <a:lnTo>
                    <a:pt x="39017" y="46392"/>
                  </a:lnTo>
                  <a:lnTo>
                    <a:pt x="40498" y="44548"/>
                  </a:lnTo>
                  <a:lnTo>
                    <a:pt x="41964" y="42342"/>
                  </a:lnTo>
                  <a:lnTo>
                    <a:pt x="43808" y="40861"/>
                  </a:lnTo>
                  <a:lnTo>
                    <a:pt x="45636" y="39395"/>
                  </a:lnTo>
                  <a:lnTo>
                    <a:pt x="47857" y="37914"/>
                  </a:lnTo>
                  <a:lnTo>
                    <a:pt x="50064" y="36811"/>
                  </a:lnTo>
                  <a:lnTo>
                    <a:pt x="52270" y="36086"/>
                  </a:lnTo>
                  <a:lnTo>
                    <a:pt x="54476" y="35345"/>
                  </a:lnTo>
                  <a:lnTo>
                    <a:pt x="57045" y="34982"/>
                  </a:lnTo>
                  <a:lnTo>
                    <a:pt x="59267" y="34605"/>
                  </a:lnTo>
                  <a:lnTo>
                    <a:pt x="61836" y="34982"/>
                  </a:lnTo>
                  <a:lnTo>
                    <a:pt x="64420" y="34982"/>
                  </a:lnTo>
                  <a:lnTo>
                    <a:pt x="66626" y="35708"/>
                  </a:lnTo>
                  <a:lnTo>
                    <a:pt x="69195" y="36448"/>
                  </a:lnTo>
                  <a:lnTo>
                    <a:pt x="71401" y="37551"/>
                  </a:lnTo>
                  <a:lnTo>
                    <a:pt x="71401" y="37551"/>
                  </a:lnTo>
                  <a:lnTo>
                    <a:pt x="73607" y="38655"/>
                  </a:lnTo>
                  <a:lnTo>
                    <a:pt x="75829" y="40136"/>
                  </a:lnTo>
                  <a:lnTo>
                    <a:pt x="77657" y="41964"/>
                  </a:lnTo>
                  <a:lnTo>
                    <a:pt x="79501" y="43445"/>
                  </a:lnTo>
                  <a:lnTo>
                    <a:pt x="80982" y="45651"/>
                  </a:lnTo>
                  <a:lnTo>
                    <a:pt x="82085" y="47495"/>
                  </a:lnTo>
                  <a:lnTo>
                    <a:pt x="83188" y="49701"/>
                  </a:lnTo>
                  <a:lnTo>
                    <a:pt x="84291" y="51907"/>
                  </a:lnTo>
                  <a:lnTo>
                    <a:pt x="84654" y="54476"/>
                  </a:lnTo>
                  <a:lnTo>
                    <a:pt x="85017" y="56698"/>
                  </a:lnTo>
                  <a:lnTo>
                    <a:pt x="85394" y="59267"/>
                  </a:lnTo>
                  <a:lnTo>
                    <a:pt x="85394" y="61473"/>
                  </a:lnTo>
                  <a:lnTo>
                    <a:pt x="85017" y="64057"/>
                  </a:lnTo>
                  <a:lnTo>
                    <a:pt x="84654" y="66626"/>
                  </a:lnTo>
                  <a:lnTo>
                    <a:pt x="83913" y="68832"/>
                  </a:lnTo>
                  <a:lnTo>
                    <a:pt x="82810" y="71416"/>
                  </a:lnTo>
                  <a:lnTo>
                    <a:pt x="82810" y="71416"/>
                  </a:lnTo>
                  <a:close/>
                </a:path>
              </a:pathLst>
            </a:custGeom>
            <a:noFill/>
            <a:ln cap="rnd"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pic>
        <p:nvPicPr>
          <p:cNvPr id="69" name="Shape 69"/>
          <p:cNvPicPr preferRelativeResize="0"/>
          <p:nvPr/>
        </p:nvPicPr>
        <p:blipFill rotWithShape="1">
          <a:blip r:embed="rId3">
            <a:alphaModFix/>
          </a:blip>
          <a:srcRect b="0" l="0" r="0" t="0"/>
          <a:stretch/>
        </p:blipFill>
        <p:spPr>
          <a:xfrm>
            <a:off x="5924300" y="1358264"/>
            <a:ext cx="666900" cy="661500"/>
          </a:xfrm>
          <a:prstGeom prst="rect">
            <a:avLst/>
          </a:prstGeom>
          <a:noFill/>
          <a:ln>
            <a:noFill/>
          </a:ln>
        </p:spPr>
      </p:pic>
      <p:sp>
        <p:nvSpPr>
          <p:cNvPr id="70" name="Shape 70"/>
          <p:cNvSpPr/>
          <p:nvPr/>
        </p:nvSpPr>
        <p:spPr>
          <a:xfrm rot="5400000">
            <a:off x="7138944" y="940673"/>
            <a:ext cx="250800" cy="2679900"/>
          </a:xfrm>
          <a:prstGeom prst="rightBrace">
            <a:avLst>
              <a:gd fmla="val 8333" name="adj1"/>
              <a:gd fmla="val 50000" name="adj2"/>
            </a:avLst>
          </a:prstGeom>
          <a:noFill/>
          <a:ln cap="flat" cmpd="sng" w="9525">
            <a:solidFill>
              <a:srgbClr val="347EB8"/>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pic>
        <p:nvPicPr>
          <p:cNvPr id="71" name="Shape 71"/>
          <p:cNvPicPr preferRelativeResize="0"/>
          <p:nvPr/>
        </p:nvPicPr>
        <p:blipFill rotWithShape="1">
          <a:blip r:embed="rId4">
            <a:alphaModFix/>
          </a:blip>
          <a:srcRect b="0" l="0" r="0" t="0"/>
          <a:stretch/>
        </p:blipFill>
        <p:spPr>
          <a:xfrm>
            <a:off x="7062435" y="1358264"/>
            <a:ext cx="1542000" cy="716100"/>
          </a:xfrm>
          <a:prstGeom prst="rect">
            <a:avLst/>
          </a:prstGeom>
          <a:noFill/>
          <a:ln>
            <a:noFill/>
          </a:ln>
        </p:spPr>
      </p:pic>
      <p:pic>
        <p:nvPicPr>
          <p:cNvPr id="72" name="Shape 72"/>
          <p:cNvPicPr preferRelativeResize="0"/>
          <p:nvPr/>
        </p:nvPicPr>
        <p:blipFill rotWithShape="1">
          <a:blip r:embed="rId5">
            <a:alphaModFix/>
          </a:blip>
          <a:srcRect b="0" l="0" r="0" t="0"/>
          <a:stretch/>
        </p:blipFill>
        <p:spPr>
          <a:xfrm>
            <a:off x="6871252" y="3487026"/>
            <a:ext cx="2000400" cy="628800"/>
          </a:xfrm>
          <a:prstGeom prst="rect">
            <a:avLst/>
          </a:prstGeom>
          <a:noFill/>
          <a:ln>
            <a:noFill/>
          </a:ln>
        </p:spPr>
      </p:pic>
      <p:sp>
        <p:nvSpPr>
          <p:cNvPr id="73" name="Shape 73"/>
          <p:cNvSpPr/>
          <p:nvPr/>
        </p:nvSpPr>
        <p:spPr>
          <a:xfrm rot="5400000">
            <a:off x="7076130" y="2692348"/>
            <a:ext cx="250800" cy="3340500"/>
          </a:xfrm>
          <a:prstGeom prst="rightBrace">
            <a:avLst>
              <a:gd fmla="val 8333" name="adj1"/>
              <a:gd fmla="val 50000" name="adj2"/>
            </a:avLst>
          </a:prstGeom>
          <a:noFill/>
          <a:ln cap="flat" cmpd="sng" w="9525">
            <a:solidFill>
              <a:srgbClr val="347EB8"/>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dk1"/>
              </a:solidFill>
              <a:latin typeface="Arial"/>
              <a:ea typeface="Arial"/>
              <a:cs typeface="Arial"/>
              <a:sym typeface="Arial"/>
            </a:endParaRPr>
          </a:p>
        </p:txBody>
      </p:sp>
      <p:sp>
        <p:nvSpPr>
          <p:cNvPr id="74" name="Shape 74"/>
          <p:cNvSpPr txBox="1"/>
          <p:nvPr/>
        </p:nvSpPr>
        <p:spPr>
          <a:xfrm>
            <a:off x="6464107" y="2486692"/>
            <a:ext cx="2679900" cy="307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latin typeface="Quattrocento Sans"/>
                <a:ea typeface="Quattrocento Sans"/>
                <a:cs typeface="Quattrocento Sans"/>
                <a:sym typeface="Quattrocento Sans"/>
              </a:rPr>
              <a:t>Local Competitors</a:t>
            </a:r>
          </a:p>
        </p:txBody>
      </p:sp>
      <p:sp>
        <p:nvSpPr>
          <p:cNvPr id="75" name="Shape 75"/>
          <p:cNvSpPr txBox="1"/>
          <p:nvPr/>
        </p:nvSpPr>
        <p:spPr>
          <a:xfrm>
            <a:off x="6317510" y="4568667"/>
            <a:ext cx="2679899" cy="307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Quattrocento Sans"/>
              <a:buNone/>
            </a:pPr>
            <a:r>
              <a:rPr b="0" i="0" lang="en" sz="1400" u="none" cap="none" strike="noStrike">
                <a:solidFill>
                  <a:srgbClr val="000000"/>
                </a:solidFill>
                <a:latin typeface="Quattrocento Sans"/>
                <a:ea typeface="Quattrocento Sans"/>
                <a:cs typeface="Quattrocento Sans"/>
                <a:sym typeface="Quattrocento Sans"/>
              </a:rPr>
              <a:t>National Competitors</a:t>
            </a:r>
          </a:p>
        </p:txBody>
      </p:sp>
      <p:pic>
        <p:nvPicPr>
          <p:cNvPr id="76" name="Shape 76"/>
          <p:cNvPicPr preferRelativeResize="0"/>
          <p:nvPr/>
        </p:nvPicPr>
        <p:blipFill rotWithShape="1">
          <a:blip r:embed="rId6">
            <a:alphaModFix/>
          </a:blip>
          <a:srcRect b="0" l="0" r="0" t="0"/>
          <a:stretch/>
        </p:blipFill>
        <p:spPr>
          <a:xfrm>
            <a:off x="5807804" y="3487026"/>
            <a:ext cx="752400" cy="6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pic>
        <p:nvPicPr>
          <p:cNvPr id="81" name="Shape 81"/>
          <p:cNvPicPr preferRelativeResize="0"/>
          <p:nvPr/>
        </p:nvPicPr>
        <p:blipFill rotWithShape="1">
          <a:blip r:embed="rId3">
            <a:alphaModFix/>
          </a:blip>
          <a:srcRect b="0" l="0" r="0" t="0"/>
          <a:stretch/>
        </p:blipFill>
        <p:spPr>
          <a:xfrm>
            <a:off x="12" y="332720"/>
            <a:ext cx="9144000" cy="4478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1381250" y="922667"/>
            <a:ext cx="3878400" cy="435600"/>
          </a:xfrm>
          <a:prstGeom prst="rect">
            <a:avLst/>
          </a:prstGeom>
        </p:spPr>
        <p:txBody>
          <a:bodyPr anchorCtr="0" anchor="ctr" bIns="91425" lIns="91425" rIns="91425" tIns="91425">
            <a:noAutofit/>
          </a:bodyPr>
          <a:lstStyle/>
          <a:p>
            <a:pPr lvl="0">
              <a:spcBef>
                <a:spcPts val="0"/>
              </a:spcBef>
              <a:buNone/>
            </a:pPr>
            <a:r>
              <a:rPr lang="en"/>
              <a:t>Campaign Overview</a:t>
            </a:r>
          </a:p>
        </p:txBody>
      </p:sp>
      <p:sp>
        <p:nvSpPr>
          <p:cNvPr id="87" name="Shape 87"/>
          <p:cNvSpPr txBox="1"/>
          <p:nvPr>
            <p:ph idx="1" type="body"/>
          </p:nvPr>
        </p:nvSpPr>
        <p:spPr>
          <a:xfrm>
            <a:off x="709950" y="1616470"/>
            <a:ext cx="6809700" cy="3112200"/>
          </a:xfrm>
          <a:prstGeom prst="rect">
            <a:avLst/>
          </a:prstGeom>
        </p:spPr>
        <p:txBody>
          <a:bodyPr anchorCtr="0" anchor="t" bIns="91425" lIns="91425" rIns="91425" tIns="91425">
            <a:noAutofit/>
          </a:bodyPr>
          <a:lstStyle/>
          <a:p>
            <a:pPr indent="-317500" lvl="0" marL="457200" rtl="0" algn="just">
              <a:lnSpc>
                <a:spcPct val="200000"/>
              </a:lnSpc>
              <a:spcBef>
                <a:spcPts val="0"/>
              </a:spcBef>
              <a:buClr>
                <a:schemeClr val="dk1"/>
              </a:buClr>
              <a:buSzPct val="100000"/>
              <a:buFont typeface="Arial"/>
            </a:pPr>
            <a:r>
              <a:rPr lang="en" sz="1400">
                <a:solidFill>
                  <a:schemeClr val="dk1"/>
                </a:solidFill>
                <a:latin typeface="Arial"/>
                <a:ea typeface="Arial"/>
                <a:cs typeface="Arial"/>
                <a:sym typeface="Arial"/>
              </a:rPr>
              <a:t>Main objective: Increase sales and brand awareness</a:t>
            </a:r>
          </a:p>
          <a:p>
            <a:pPr indent="-317500" lvl="0" marL="457200" rtl="0" algn="just">
              <a:lnSpc>
                <a:spcPct val="200000"/>
              </a:lnSpc>
              <a:spcBef>
                <a:spcPts val="0"/>
              </a:spcBef>
              <a:buClr>
                <a:schemeClr val="dk1"/>
              </a:buClr>
              <a:buSzPct val="100000"/>
              <a:buFont typeface="Arial"/>
            </a:pPr>
            <a:r>
              <a:rPr lang="en" sz="1400">
                <a:solidFill>
                  <a:schemeClr val="dk1"/>
                </a:solidFill>
                <a:latin typeface="Arial"/>
                <a:ea typeface="Arial"/>
                <a:cs typeface="Arial"/>
                <a:sym typeface="Arial"/>
              </a:rPr>
              <a:t>Generate ROI of 100% ($500 for $250 expenditure)</a:t>
            </a:r>
          </a:p>
          <a:p>
            <a:pPr indent="-317500" lvl="0" marL="457200" rtl="0" algn="just">
              <a:lnSpc>
                <a:spcPct val="200000"/>
              </a:lnSpc>
              <a:spcBef>
                <a:spcPts val="0"/>
              </a:spcBef>
              <a:buClr>
                <a:schemeClr val="dk1"/>
              </a:buClr>
              <a:buSzPct val="100000"/>
              <a:buFont typeface="Arial"/>
            </a:pPr>
            <a:r>
              <a:rPr lang="en" sz="1400">
                <a:solidFill>
                  <a:schemeClr val="dk1"/>
                </a:solidFill>
                <a:latin typeface="Arial"/>
                <a:ea typeface="Arial"/>
                <a:cs typeface="Arial"/>
                <a:sym typeface="Arial"/>
              </a:rPr>
              <a:t>Estimated number of total impressions to be 17,000</a:t>
            </a:r>
          </a:p>
          <a:p>
            <a:pPr indent="-317500" lvl="0" marL="457200" rtl="0" algn="just">
              <a:lnSpc>
                <a:spcPct val="200000"/>
              </a:lnSpc>
              <a:spcBef>
                <a:spcPts val="0"/>
              </a:spcBef>
              <a:buClr>
                <a:schemeClr val="dk1"/>
              </a:buClr>
              <a:buSzPct val="100000"/>
              <a:buFont typeface="Arial"/>
            </a:pPr>
            <a:r>
              <a:rPr lang="en" sz="1400">
                <a:solidFill>
                  <a:schemeClr val="dk1"/>
                </a:solidFill>
                <a:latin typeface="Arial"/>
                <a:ea typeface="Arial"/>
                <a:cs typeface="Arial"/>
                <a:sym typeface="Arial"/>
              </a:rPr>
              <a:t>CTR of 1.5%</a:t>
            </a:r>
          </a:p>
          <a:p>
            <a:pPr indent="-317500" lvl="0" marL="457200" rtl="0" algn="just">
              <a:lnSpc>
                <a:spcPct val="200000"/>
              </a:lnSpc>
              <a:spcBef>
                <a:spcPts val="0"/>
              </a:spcBef>
              <a:buClr>
                <a:schemeClr val="dk1"/>
              </a:buClr>
              <a:buSzPct val="100000"/>
              <a:buFont typeface="Arial"/>
            </a:pPr>
            <a:r>
              <a:rPr lang="en" sz="1400">
                <a:solidFill>
                  <a:schemeClr val="dk1"/>
                </a:solidFill>
                <a:latin typeface="Arial"/>
                <a:ea typeface="Arial"/>
                <a:cs typeface="Arial"/>
                <a:sym typeface="Arial"/>
              </a:rPr>
              <a:t>Generating 263 clicks</a:t>
            </a:r>
          </a:p>
          <a:p>
            <a:pPr indent="-317500" lvl="0" marL="457200" rtl="0" algn="just">
              <a:lnSpc>
                <a:spcPct val="200000"/>
              </a:lnSpc>
              <a:spcBef>
                <a:spcPts val="0"/>
              </a:spcBef>
              <a:buClr>
                <a:schemeClr val="dk1"/>
              </a:buClr>
              <a:buSzPct val="100000"/>
              <a:buFont typeface="Arial"/>
            </a:pPr>
            <a:r>
              <a:rPr lang="en" sz="1400">
                <a:solidFill>
                  <a:schemeClr val="dk1"/>
                </a:solidFill>
                <a:latin typeface="Arial"/>
                <a:ea typeface="Arial"/>
                <a:cs typeface="Arial"/>
                <a:sym typeface="Arial"/>
              </a:rPr>
              <a:t>Average CPC across all keywords of about $0.95</a:t>
            </a:r>
          </a:p>
          <a:p>
            <a:pPr indent="-317500" lvl="0" marL="457200" rtl="0" algn="just">
              <a:lnSpc>
                <a:spcPct val="200000"/>
              </a:lnSpc>
              <a:spcBef>
                <a:spcPts val="0"/>
              </a:spcBef>
              <a:buClr>
                <a:schemeClr val="dk1"/>
              </a:buClr>
              <a:buSzPct val="100000"/>
              <a:buFont typeface="Arial"/>
            </a:pPr>
            <a:r>
              <a:rPr lang="en" sz="1400">
                <a:solidFill>
                  <a:schemeClr val="dk1"/>
                </a:solidFill>
                <a:latin typeface="Arial"/>
                <a:ea typeface="Arial"/>
                <a:cs typeface="Arial"/>
                <a:sym typeface="Arial"/>
              </a:rPr>
              <a:t>Geotargeted Charlottesville, Richmond and surrounding areas in Virginia</a:t>
            </a:r>
          </a:p>
        </p:txBody>
      </p:sp>
      <p:pic>
        <p:nvPicPr>
          <p:cNvPr id="88" name="Shape 88"/>
          <p:cNvPicPr preferRelativeResize="0"/>
          <p:nvPr/>
        </p:nvPicPr>
        <p:blipFill>
          <a:blip r:embed="rId3">
            <a:alphaModFix/>
          </a:blip>
          <a:stretch>
            <a:fillRect/>
          </a:stretch>
        </p:blipFill>
        <p:spPr>
          <a:xfrm>
            <a:off x="6502524" y="1215400"/>
            <a:ext cx="2133474" cy="2908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1381250" y="922667"/>
            <a:ext cx="3878400" cy="435600"/>
          </a:xfrm>
          <a:prstGeom prst="rect">
            <a:avLst/>
          </a:prstGeom>
        </p:spPr>
        <p:txBody>
          <a:bodyPr anchorCtr="0" anchor="ctr" bIns="91425" lIns="91425" rIns="91425" tIns="91425">
            <a:noAutofit/>
          </a:bodyPr>
          <a:lstStyle/>
          <a:p>
            <a:pPr lvl="0">
              <a:spcBef>
                <a:spcPts val="0"/>
              </a:spcBef>
              <a:buNone/>
            </a:pPr>
            <a:r>
              <a:rPr lang="en"/>
              <a:t>Operational Details</a:t>
            </a:r>
          </a:p>
        </p:txBody>
      </p:sp>
      <p:pic>
        <p:nvPicPr>
          <p:cNvPr id="94" name="Shape 94"/>
          <p:cNvPicPr preferRelativeResize="0"/>
          <p:nvPr/>
        </p:nvPicPr>
        <p:blipFill>
          <a:blip r:embed="rId3">
            <a:alphaModFix/>
          </a:blip>
          <a:stretch>
            <a:fillRect/>
          </a:stretch>
        </p:blipFill>
        <p:spPr>
          <a:xfrm>
            <a:off x="1319200" y="1510450"/>
            <a:ext cx="6505575" cy="3171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1381250" y="922667"/>
            <a:ext cx="3878400" cy="435600"/>
          </a:xfrm>
          <a:prstGeom prst="rect">
            <a:avLst/>
          </a:prstGeom>
        </p:spPr>
        <p:txBody>
          <a:bodyPr anchorCtr="0" anchor="ctr" bIns="91425" lIns="91425" rIns="91425" tIns="91425">
            <a:noAutofit/>
          </a:bodyPr>
          <a:lstStyle/>
          <a:p>
            <a:pPr lvl="0" rtl="0">
              <a:spcBef>
                <a:spcPts val="0"/>
              </a:spcBef>
              <a:buNone/>
            </a:pPr>
            <a:r>
              <a:rPr lang="en"/>
              <a:t>Operational Details</a:t>
            </a:r>
          </a:p>
        </p:txBody>
      </p:sp>
      <p:sp>
        <p:nvSpPr>
          <p:cNvPr id="100" name="Shape 100"/>
          <p:cNvSpPr txBox="1"/>
          <p:nvPr>
            <p:ph idx="1" type="body"/>
          </p:nvPr>
        </p:nvSpPr>
        <p:spPr>
          <a:xfrm>
            <a:off x="1381250" y="1435525"/>
            <a:ext cx="6809700" cy="3408600"/>
          </a:xfrm>
          <a:prstGeom prst="rect">
            <a:avLst/>
          </a:prstGeom>
        </p:spPr>
        <p:txBody>
          <a:bodyPr anchorCtr="0" anchor="t" bIns="91425" lIns="91425" rIns="91425" tIns="91425">
            <a:noAutofit/>
          </a:bodyPr>
          <a:lstStyle/>
          <a:p>
            <a:pPr indent="0" lvl="0" marL="0" rtl="0">
              <a:spcBef>
                <a:spcPts val="0"/>
              </a:spcBef>
              <a:spcAft>
                <a:spcPts val="0"/>
              </a:spcAft>
              <a:buNone/>
            </a:pPr>
            <a:r>
              <a:rPr lang="en" sz="1100"/>
              <a:t>Monitored  the metrics </a:t>
            </a:r>
            <a:r>
              <a:rPr i="1" lang="en" sz="1100"/>
              <a:t>daily/intra-daily</a:t>
            </a:r>
          </a:p>
          <a:p>
            <a:pPr indent="0" lvl="0" marL="0" rtl="0">
              <a:spcBef>
                <a:spcPts val="0"/>
              </a:spcBef>
              <a:spcAft>
                <a:spcPts val="0"/>
              </a:spcAft>
              <a:buNone/>
            </a:pPr>
            <a:r>
              <a:t/>
            </a:r>
            <a:endParaRPr sz="1100"/>
          </a:p>
          <a:p>
            <a:pPr indent="0" lvl="0" rtl="0">
              <a:spcBef>
                <a:spcPts val="0"/>
              </a:spcBef>
              <a:buNone/>
            </a:pPr>
            <a:r>
              <a:rPr lang="en" sz="1100">
                <a:solidFill>
                  <a:schemeClr val="dk1"/>
                </a:solidFill>
              </a:rPr>
              <a:t>Made decisions and changes based on the metrics</a:t>
            </a:r>
          </a:p>
          <a:p>
            <a:pPr indent="0" lvl="0" rtl="0">
              <a:spcBef>
                <a:spcPts val="0"/>
              </a:spcBef>
              <a:buNone/>
            </a:pPr>
            <a:r>
              <a:t/>
            </a:r>
            <a:endParaRPr sz="1100">
              <a:solidFill>
                <a:schemeClr val="dk1"/>
              </a:solidFill>
            </a:endParaRPr>
          </a:p>
          <a:p>
            <a:pPr indent="0" lvl="0" rtl="0">
              <a:spcBef>
                <a:spcPts val="0"/>
              </a:spcBef>
              <a:buNone/>
            </a:pPr>
            <a:r>
              <a:rPr lang="en" sz="1100">
                <a:solidFill>
                  <a:schemeClr val="dk1"/>
                </a:solidFill>
              </a:rPr>
              <a:t>Monitored the number of impressions for campaigns and paused it if there were too many. This was to prevent possible excessive clickthroughs from burning through the budget too quickly</a:t>
            </a:r>
          </a:p>
          <a:p>
            <a:pPr indent="-69850" lvl="0" rtl="0">
              <a:spcBef>
                <a:spcPts val="0"/>
              </a:spcBef>
              <a:buClr>
                <a:schemeClr val="dk1"/>
              </a:buClr>
              <a:buSzPct val="100000"/>
              <a:buFont typeface="Arial"/>
              <a:buNone/>
            </a:pPr>
            <a:r>
              <a:t/>
            </a:r>
            <a:endParaRPr sz="1100">
              <a:solidFill>
                <a:schemeClr val="dk1"/>
              </a:solidFill>
            </a:endParaRPr>
          </a:p>
          <a:p>
            <a:pPr indent="0" lvl="0" marL="0" rtl="0">
              <a:spcBef>
                <a:spcPts val="0"/>
              </a:spcBef>
              <a:spcAft>
                <a:spcPts val="0"/>
              </a:spcAft>
              <a:buNone/>
            </a:pPr>
            <a:r>
              <a:rPr lang="en" sz="1100"/>
              <a:t>Constantly monitored and redefined campaign strategy by rotating ad copies, eliminating expensive, high impression and low search volume keywords, as well as optimizing landing pages for quality score purposes</a:t>
            </a:r>
          </a:p>
          <a:p>
            <a:pPr indent="0" lvl="0" marL="0" rtl="0">
              <a:spcBef>
                <a:spcPts val="0"/>
              </a:spcBef>
              <a:spcAft>
                <a:spcPts val="0"/>
              </a:spcAft>
              <a:buNone/>
            </a:pPr>
            <a:r>
              <a:t/>
            </a:r>
            <a:endParaRPr sz="1100"/>
          </a:p>
          <a:p>
            <a:pPr indent="0" lvl="0" marL="0" rtl="0">
              <a:spcBef>
                <a:spcPts val="0"/>
              </a:spcBef>
              <a:spcAft>
                <a:spcPts val="0"/>
              </a:spcAft>
              <a:buNone/>
            </a:pPr>
            <a:r>
              <a:rPr lang="en" sz="1100"/>
              <a:t>Made a huge change two weeks into the PPC campaign</a:t>
            </a:r>
          </a:p>
          <a:p>
            <a:pPr indent="0" lvl="0" marL="0" rtl="0">
              <a:spcBef>
                <a:spcPts val="0"/>
              </a:spcBef>
              <a:spcAft>
                <a:spcPts val="0"/>
              </a:spcAft>
              <a:buNone/>
            </a:pPr>
            <a:r>
              <a:t/>
            </a:r>
            <a:endParaRPr sz="1100"/>
          </a:p>
          <a:p>
            <a:pPr indent="0" lvl="0" marL="0" rtl="0">
              <a:spcBef>
                <a:spcPts val="0"/>
              </a:spcBef>
              <a:spcAft>
                <a:spcPts val="0"/>
              </a:spcAft>
              <a:buNone/>
            </a:pPr>
            <a:r>
              <a:rPr lang="en" sz="1100"/>
              <a:t>When they saw campaigns that did not perform, they turned their focus to brand awareness and launched a new campaign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1381250" y="922667"/>
            <a:ext cx="3878400" cy="435600"/>
          </a:xfrm>
          <a:prstGeom prst="rect">
            <a:avLst/>
          </a:prstGeom>
        </p:spPr>
        <p:txBody>
          <a:bodyPr anchorCtr="0" anchor="ctr" bIns="91425" lIns="91425" rIns="91425" tIns="91425">
            <a:noAutofit/>
          </a:bodyPr>
          <a:lstStyle/>
          <a:p>
            <a:pPr lvl="0">
              <a:spcBef>
                <a:spcPts val="0"/>
              </a:spcBef>
              <a:buNone/>
            </a:pPr>
            <a:r>
              <a:rPr lang="en"/>
              <a:t>Evolution of Campaign Strategy</a:t>
            </a:r>
          </a:p>
        </p:txBody>
      </p:sp>
      <p:sp>
        <p:nvSpPr>
          <p:cNvPr id="106" name="Shape 106"/>
          <p:cNvSpPr txBox="1"/>
          <p:nvPr>
            <p:ph idx="1" type="body"/>
          </p:nvPr>
        </p:nvSpPr>
        <p:spPr>
          <a:xfrm>
            <a:off x="1381250" y="1616470"/>
            <a:ext cx="6809700" cy="3112200"/>
          </a:xfrm>
          <a:prstGeom prst="rect">
            <a:avLst/>
          </a:prstGeom>
        </p:spPr>
        <p:txBody>
          <a:bodyPr anchorCtr="0" anchor="t" bIns="91425" lIns="91425" rIns="91425" tIns="91425">
            <a:noAutofit/>
          </a:bodyPr>
          <a:lstStyle/>
          <a:p>
            <a:pPr indent="0" lvl="0" rtl="0" algn="just">
              <a:lnSpc>
                <a:spcPct val="115000"/>
              </a:lnSpc>
              <a:spcBef>
                <a:spcPts val="0"/>
              </a:spcBef>
              <a:buNone/>
            </a:pPr>
            <a:r>
              <a:rPr lang="en" sz="1800">
                <a:solidFill>
                  <a:schemeClr val="dk1"/>
                </a:solidFill>
              </a:rPr>
              <a:t>The team made three major changes to the originally planned strategy: </a:t>
            </a:r>
          </a:p>
          <a:p>
            <a:pPr indent="0" lvl="0" rtl="0" algn="just">
              <a:lnSpc>
                <a:spcPct val="115000"/>
              </a:lnSpc>
              <a:spcBef>
                <a:spcPts val="0"/>
              </a:spcBef>
              <a:buNone/>
            </a:pPr>
            <a:r>
              <a:t/>
            </a:r>
            <a:endParaRPr sz="1800">
              <a:solidFill>
                <a:schemeClr val="dk1"/>
              </a:solidFill>
            </a:endParaRPr>
          </a:p>
          <a:p>
            <a:pPr indent="0" lvl="0" rtl="0" algn="just">
              <a:lnSpc>
                <a:spcPct val="115000"/>
              </a:lnSpc>
              <a:spcBef>
                <a:spcPts val="0"/>
              </a:spcBef>
              <a:buNone/>
            </a:pPr>
            <a:r>
              <a:rPr lang="en" sz="1800">
                <a:solidFill>
                  <a:schemeClr val="dk1"/>
                </a:solidFill>
              </a:rPr>
              <a:t>1) Pausing ineffective campaigns and ad groups </a:t>
            </a:r>
          </a:p>
          <a:p>
            <a:pPr indent="0" lvl="0" rtl="0" algn="just">
              <a:lnSpc>
                <a:spcPct val="115000"/>
              </a:lnSpc>
              <a:spcBef>
                <a:spcPts val="0"/>
              </a:spcBef>
              <a:buNone/>
            </a:pPr>
            <a:r>
              <a:rPr lang="en" sz="1800">
                <a:solidFill>
                  <a:schemeClr val="dk1"/>
                </a:solidFill>
              </a:rPr>
              <a:t>2) Adding the new raffles campaign </a:t>
            </a:r>
          </a:p>
          <a:p>
            <a:pPr indent="0" lvl="0" rtl="0" algn="just">
              <a:lnSpc>
                <a:spcPct val="115000"/>
              </a:lnSpc>
              <a:spcBef>
                <a:spcPts val="0"/>
              </a:spcBef>
              <a:buNone/>
            </a:pPr>
            <a:r>
              <a:rPr lang="en" sz="1800">
                <a:solidFill>
                  <a:schemeClr val="dk1"/>
                </a:solidFill>
              </a:rPr>
              <a:t>3) Optimizing ad ranks for brand and product keywords.</a:t>
            </a:r>
          </a:p>
          <a:p>
            <a:pPr indent="-69850" lvl="0" rtl="0" algn="just">
              <a:lnSpc>
                <a:spcPct val="115000"/>
              </a:lnSpc>
              <a:spcBef>
                <a:spcPts val="0"/>
              </a:spcBef>
              <a:buClr>
                <a:schemeClr val="dk1"/>
              </a:buClr>
              <a:buSzPct val="61111"/>
              <a:buFont typeface="Arial"/>
              <a:buNone/>
            </a:pPr>
            <a:r>
              <a:t/>
            </a:r>
            <a:endParaRPr sz="1800">
              <a:solidFill>
                <a:schemeClr val="dk1"/>
              </a:solidFill>
            </a:endParaRPr>
          </a:p>
          <a:p>
            <a:pPr lvl="0">
              <a:spcBef>
                <a:spcPts val="0"/>
              </a:spcBef>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1381250" y="922667"/>
            <a:ext cx="3878400" cy="435600"/>
          </a:xfrm>
          <a:prstGeom prst="rect">
            <a:avLst/>
          </a:prstGeom>
        </p:spPr>
        <p:txBody>
          <a:bodyPr anchorCtr="0" anchor="ctr" bIns="91425" lIns="91425" rIns="91425" tIns="91425">
            <a:noAutofit/>
          </a:bodyPr>
          <a:lstStyle/>
          <a:p>
            <a:pPr lvl="0" rtl="0">
              <a:spcBef>
                <a:spcPts val="0"/>
              </a:spcBef>
              <a:buNone/>
            </a:pPr>
            <a:r>
              <a:rPr lang="en"/>
              <a:t>Evolution of Campaign Strategy</a:t>
            </a:r>
          </a:p>
        </p:txBody>
      </p:sp>
      <p:sp>
        <p:nvSpPr>
          <p:cNvPr id="112" name="Shape 112"/>
          <p:cNvSpPr txBox="1"/>
          <p:nvPr>
            <p:ph idx="1" type="body"/>
          </p:nvPr>
        </p:nvSpPr>
        <p:spPr>
          <a:xfrm>
            <a:off x="1381250" y="1616470"/>
            <a:ext cx="6809700" cy="3112200"/>
          </a:xfrm>
          <a:prstGeom prst="rect">
            <a:avLst/>
          </a:prstGeom>
        </p:spPr>
        <p:txBody>
          <a:bodyPr anchorCtr="0" anchor="t" bIns="91425" lIns="91425" rIns="91425" tIns="91425">
            <a:noAutofit/>
          </a:bodyPr>
          <a:lstStyle/>
          <a:p>
            <a:pPr indent="-69850" lvl="0" rtl="0">
              <a:spcBef>
                <a:spcPts val="0"/>
              </a:spcBef>
              <a:buClr>
                <a:schemeClr val="dk1"/>
              </a:buClr>
              <a:buSzPct val="61111"/>
              <a:buFont typeface="Arial"/>
              <a:buNone/>
            </a:pPr>
            <a:r>
              <a:rPr lang="en" sz="1800">
                <a:solidFill>
                  <a:schemeClr val="dk1"/>
                </a:solidFill>
              </a:rPr>
              <a:t>Constantly added new keywords</a:t>
            </a:r>
          </a:p>
          <a:p>
            <a:pPr indent="-69850" lvl="0" rtl="0">
              <a:spcBef>
                <a:spcPts val="0"/>
              </a:spcBef>
              <a:buClr>
                <a:schemeClr val="dk1"/>
              </a:buClr>
              <a:buSzPct val="61111"/>
              <a:buFont typeface="Arial"/>
              <a:buNone/>
            </a:pPr>
            <a:r>
              <a:t/>
            </a:r>
            <a:endParaRPr sz="1800">
              <a:solidFill>
                <a:schemeClr val="dk1"/>
              </a:solidFill>
            </a:endParaRPr>
          </a:p>
          <a:p>
            <a:pPr indent="-69850" lvl="0" rtl="0">
              <a:spcBef>
                <a:spcPts val="0"/>
              </a:spcBef>
              <a:buClr>
                <a:schemeClr val="dk1"/>
              </a:buClr>
              <a:buSzPct val="61111"/>
              <a:buFont typeface="Arial"/>
              <a:buNone/>
            </a:pPr>
            <a:r>
              <a:rPr lang="en" sz="1800">
                <a:solidFill>
                  <a:schemeClr val="dk1"/>
                </a:solidFill>
              </a:rPr>
              <a:t>Editted existing keywords,  by changing ineffective broad match keywords into more specific spaces phrase or exact match iterations, thus increasing CTR and quality score</a:t>
            </a:r>
          </a:p>
          <a:p>
            <a:pPr indent="-69850" lvl="0" rtl="0">
              <a:spcBef>
                <a:spcPts val="0"/>
              </a:spcBef>
              <a:buClr>
                <a:schemeClr val="dk1"/>
              </a:buClr>
              <a:buSzPct val="61111"/>
              <a:buFont typeface="Arial"/>
              <a:buNone/>
            </a:pPr>
            <a:r>
              <a:t/>
            </a:r>
            <a:endParaRPr sz="1800">
              <a:solidFill>
                <a:schemeClr val="dk1"/>
              </a:solidFill>
            </a:endParaRPr>
          </a:p>
          <a:p>
            <a:pPr indent="-69850" lvl="0" rtl="0">
              <a:spcBef>
                <a:spcPts val="0"/>
              </a:spcBef>
              <a:buClr>
                <a:schemeClr val="dk1"/>
              </a:buClr>
              <a:buSzPct val="61111"/>
              <a:buFont typeface="Arial"/>
              <a:buNone/>
            </a:pPr>
            <a:r>
              <a:rPr lang="en" sz="1800">
                <a:solidFill>
                  <a:schemeClr val="dk1"/>
                </a:solidFill>
              </a:rPr>
              <a:t>At start of third week, raised maximum bids for keywords in </a:t>
            </a:r>
            <a:r>
              <a:rPr b="1" lang="en" sz="1800">
                <a:solidFill>
                  <a:schemeClr val="dk1"/>
                </a:solidFill>
              </a:rPr>
              <a:t>Products </a:t>
            </a:r>
            <a:r>
              <a:rPr lang="en" sz="1800">
                <a:solidFill>
                  <a:schemeClr val="dk1"/>
                </a:solidFill>
              </a:rPr>
              <a:t>campaign to $2-$3 to receive more clicks, thus decreasing CPC</a:t>
            </a:r>
          </a:p>
          <a:p>
            <a:pPr indent="-69850" lvl="0" rtl="0">
              <a:spcBef>
                <a:spcPts val="0"/>
              </a:spcBef>
              <a:buClr>
                <a:schemeClr val="dk1"/>
              </a:buClr>
              <a:buSzPct val="61111"/>
              <a:buFont typeface="Arial"/>
              <a:buNone/>
            </a:pPr>
            <a:r>
              <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1381250" y="922667"/>
            <a:ext cx="3878400" cy="435600"/>
          </a:xfrm>
          <a:prstGeom prst="rect">
            <a:avLst/>
          </a:prstGeom>
        </p:spPr>
        <p:txBody>
          <a:bodyPr anchorCtr="0" anchor="ctr" bIns="91425" lIns="91425" rIns="91425" tIns="91425">
            <a:noAutofit/>
          </a:bodyPr>
          <a:lstStyle/>
          <a:p>
            <a:pPr lvl="0" rtl="0">
              <a:spcBef>
                <a:spcPts val="0"/>
              </a:spcBef>
              <a:buNone/>
            </a:pPr>
            <a:r>
              <a:rPr lang="en"/>
              <a:t>Evolution of Campaign Strategy</a:t>
            </a:r>
          </a:p>
        </p:txBody>
      </p:sp>
      <p:sp>
        <p:nvSpPr>
          <p:cNvPr id="118" name="Shape 118"/>
          <p:cNvSpPr txBox="1"/>
          <p:nvPr>
            <p:ph idx="1" type="body"/>
          </p:nvPr>
        </p:nvSpPr>
        <p:spPr>
          <a:xfrm>
            <a:off x="1381250" y="1616470"/>
            <a:ext cx="6809700" cy="3112200"/>
          </a:xfrm>
          <a:prstGeom prst="rect">
            <a:avLst/>
          </a:prstGeom>
        </p:spPr>
        <p:txBody>
          <a:bodyPr anchorCtr="0" anchor="t" bIns="91425" lIns="91425" rIns="91425" tIns="91425">
            <a:noAutofit/>
          </a:bodyPr>
          <a:lstStyle/>
          <a:p>
            <a:pPr indent="-69850" lvl="0" rtl="0">
              <a:spcBef>
                <a:spcPts val="0"/>
              </a:spcBef>
              <a:buClr>
                <a:schemeClr val="dk1"/>
              </a:buClr>
              <a:buSzPct val="61111"/>
              <a:buFont typeface="Arial"/>
              <a:buNone/>
            </a:pPr>
            <a:r>
              <a:rPr lang="en" sz="1800">
                <a:solidFill>
                  <a:schemeClr val="dk1"/>
                </a:solidFill>
              </a:rPr>
              <a:t>Due to excessively high impressions and low CTR, the </a:t>
            </a:r>
            <a:r>
              <a:rPr b="1" lang="en" sz="1800">
                <a:solidFill>
                  <a:schemeClr val="dk1"/>
                </a:solidFill>
              </a:rPr>
              <a:t>events </a:t>
            </a:r>
            <a:r>
              <a:rPr lang="en" sz="1800">
                <a:solidFill>
                  <a:schemeClr val="dk1"/>
                </a:solidFill>
              </a:rPr>
              <a:t>campaign was paused after the first three days.</a:t>
            </a:r>
          </a:p>
          <a:p>
            <a:pPr indent="-69850" lvl="0" rtl="0">
              <a:spcBef>
                <a:spcPts val="0"/>
              </a:spcBef>
              <a:buClr>
                <a:schemeClr val="dk1"/>
              </a:buClr>
              <a:buSzPct val="61111"/>
              <a:buFont typeface="Arial"/>
              <a:buNone/>
            </a:pPr>
            <a:r>
              <a:t/>
            </a:r>
            <a:endParaRPr sz="1800">
              <a:solidFill>
                <a:schemeClr val="dk1"/>
              </a:solidFill>
            </a:endParaRPr>
          </a:p>
          <a:p>
            <a:pPr indent="-69850" lvl="0" rtl="0">
              <a:spcBef>
                <a:spcPts val="0"/>
              </a:spcBef>
              <a:buClr>
                <a:schemeClr val="dk1"/>
              </a:buClr>
              <a:buSzPct val="61111"/>
              <a:buFont typeface="Arial"/>
              <a:buNone/>
            </a:pPr>
            <a:r>
              <a:rPr lang="en" sz="1800">
                <a:solidFill>
                  <a:schemeClr val="dk1"/>
                </a:solidFill>
              </a:rPr>
              <a:t>A sixth campaign for </a:t>
            </a:r>
            <a:r>
              <a:rPr b="1" lang="en" sz="1800">
                <a:solidFill>
                  <a:schemeClr val="dk1"/>
                </a:solidFill>
              </a:rPr>
              <a:t>Raffles </a:t>
            </a:r>
            <a:r>
              <a:rPr lang="en" sz="1800">
                <a:solidFill>
                  <a:schemeClr val="dk1"/>
                </a:solidFill>
              </a:rPr>
              <a:t>was added two weeks into the GOMC. </a:t>
            </a:r>
          </a:p>
          <a:p>
            <a:pPr indent="-69850" lvl="0" rtl="0">
              <a:spcBef>
                <a:spcPts val="0"/>
              </a:spcBef>
              <a:buClr>
                <a:schemeClr val="dk1"/>
              </a:buClr>
              <a:buSzPct val="61111"/>
              <a:buFont typeface="Arial"/>
              <a:buNone/>
            </a:pPr>
            <a:r>
              <a:t/>
            </a:r>
            <a:endParaRPr sz="1800">
              <a:solidFill>
                <a:schemeClr val="dk1"/>
              </a:solidFill>
            </a:endParaRPr>
          </a:p>
          <a:p>
            <a:pPr indent="-69850" lvl="0" rtl="0">
              <a:spcBef>
                <a:spcPts val="0"/>
              </a:spcBef>
              <a:buClr>
                <a:schemeClr val="dk1"/>
              </a:buClr>
              <a:buSzPct val="61111"/>
              <a:buFont typeface="Arial"/>
              <a:buNone/>
            </a:pPr>
            <a:r>
              <a:rPr lang="en" sz="1800">
                <a:solidFill>
                  <a:schemeClr val="dk1"/>
                </a:solidFill>
              </a:rPr>
              <a:t>This led them to transitioning all brand keywords into the new campaign while pausing the original </a:t>
            </a:r>
            <a:r>
              <a:rPr b="1" lang="en" sz="1800">
                <a:solidFill>
                  <a:schemeClr val="dk1"/>
                </a:solidFill>
              </a:rPr>
              <a:t>brand awareness</a:t>
            </a:r>
            <a:r>
              <a:rPr lang="en" sz="1800">
                <a:solidFill>
                  <a:schemeClr val="dk1"/>
                </a:solidFill>
              </a:rPr>
              <a:t> campaign for two days until the site link extensions could be added to accommodate both the </a:t>
            </a:r>
            <a:r>
              <a:rPr b="1" lang="en" sz="1800">
                <a:solidFill>
                  <a:schemeClr val="dk1"/>
                </a:solidFill>
              </a:rPr>
              <a:t>raffle </a:t>
            </a:r>
            <a:r>
              <a:rPr lang="en" sz="1800">
                <a:solidFill>
                  <a:schemeClr val="dk1"/>
                </a:solidFill>
              </a:rPr>
              <a:t>and </a:t>
            </a:r>
            <a:r>
              <a:rPr b="1" lang="en" sz="1800">
                <a:solidFill>
                  <a:schemeClr val="dk1"/>
                </a:solidFill>
              </a:rPr>
              <a:t>brand awareness</a:t>
            </a:r>
            <a:r>
              <a:rPr lang="en" sz="1800">
                <a:solidFill>
                  <a:schemeClr val="dk1"/>
                </a:solidFill>
              </a:rPr>
              <a:t> keywords</a:t>
            </a:r>
          </a:p>
          <a:p>
            <a:pPr indent="-69850" lvl="0" rtl="0">
              <a:spcBef>
                <a:spcPts val="0"/>
              </a:spcBef>
              <a:buClr>
                <a:schemeClr val="dk1"/>
              </a:buClr>
              <a:buSzPct val="61111"/>
              <a:buFont typeface="Arial"/>
              <a:buNone/>
            </a:pPr>
            <a:r>
              <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